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1"/>
  </p:notesMasterIdLst>
  <p:sldIdLst>
    <p:sldId id="256" r:id="rId5"/>
    <p:sldId id="310" r:id="rId6"/>
    <p:sldId id="307" r:id="rId7"/>
    <p:sldId id="312" r:id="rId8"/>
    <p:sldId id="311" r:id="rId9"/>
    <p:sldId id="258" r:id="rId10"/>
    <p:sldId id="259" r:id="rId11"/>
    <p:sldId id="269" r:id="rId12"/>
    <p:sldId id="270" r:id="rId13"/>
    <p:sldId id="271" r:id="rId14"/>
    <p:sldId id="273" r:id="rId15"/>
    <p:sldId id="274" r:id="rId16"/>
    <p:sldId id="275" r:id="rId17"/>
    <p:sldId id="272" r:id="rId18"/>
    <p:sldId id="314" r:id="rId19"/>
    <p:sldId id="313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B264209-8461-0180-E673-62671D563752}" name="Stefka Domuzova" initials="SD" userId="S::stefka.domuzova_climate-kic.org#ext#@grandearmeeconseil.onmicrosoft.com::f66840d8-6065-472c-b22b-df57e725ce00" providerId="AD"/>
  <p188:author id="{C0E2E2B1-B5B2-D55F-A378-67664D00F6F3}" name="Melissa CAMPAGNO" initials="MC" userId="S::mcampagno@group-gac.com::ef928d65-5beb-4328-9319-ff881c9863d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opher Oligschläger" initials="CO" lastIdx="1" clrIdx="0">
    <p:extLst>
      <p:ext uri="{19B8F6BF-5375-455C-9EA6-DF929625EA0E}">
        <p15:presenceInfo xmlns:p15="http://schemas.microsoft.com/office/powerpoint/2012/main" userId="28c7f7f6a470934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028" autoAdjust="0"/>
  </p:normalViewPr>
  <p:slideViewPr>
    <p:cSldViewPr snapToGrid="0">
      <p:cViewPr varScale="1">
        <p:scale>
          <a:sx n="148" d="100"/>
          <a:sy n="148" d="100"/>
        </p:scale>
        <p:origin x="7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B6CDC-2A3A-CA44-98AD-775FD02692F8}" type="datetimeFigureOut">
              <a:rPr lang="en-GB" smtClean="0"/>
              <a:t>30/09/2025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20814-C45D-7048-830F-AA5FB3ADEE0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675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20814-C45D-7048-830F-AA5FB3ADEE0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068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just">
              <a:lnSpc>
                <a:spcPct val="120000"/>
              </a:lnSpc>
              <a:spcBef>
                <a:spcPts val="0"/>
              </a:spcBef>
            </a:pPr>
            <a:r>
              <a:rPr lang="en-GB" sz="1200" noProof="0" dirty="0"/>
              <a:t>SeBS short case studies structure: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</a:pPr>
            <a:endParaRPr lang="en-GB" sz="1200" noProof="0" dirty="0"/>
          </a:p>
          <a:p>
            <a:pPr marL="685800" lvl="1" indent="-2286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1200" noProof="0" dirty="0"/>
              <a:t>The challenge</a:t>
            </a:r>
          </a:p>
          <a:p>
            <a:pPr marL="685800" lvl="1" indent="-2286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1200" noProof="0" dirty="0"/>
              <a:t>How the VALORADA tools/indicators can help</a:t>
            </a:r>
          </a:p>
          <a:p>
            <a:pPr marL="685800" lvl="1" indent="-2286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1200" noProof="0" dirty="0"/>
              <a:t>Who is the primary user? What is the value chain (and the cascading effects)</a:t>
            </a:r>
          </a:p>
          <a:p>
            <a:pPr marL="685800" lvl="1" indent="-2286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1200" noProof="0" dirty="0"/>
              <a:t>What are the benefits? (SeBS Benefits assessment framework)</a:t>
            </a:r>
          </a:p>
          <a:p>
            <a:pPr marL="685800" lvl="1" indent="-2286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1200" dirty="0"/>
              <a:t>Extended impact (which other users could make use of the tools? Which other geographic markets could use the tool?)</a:t>
            </a:r>
            <a:endParaRPr lang="en-GB" sz="1200" noProof="0" dirty="0"/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20814-C45D-7048-830F-AA5FB3ADEE0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327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20814-C45D-7048-830F-AA5FB3ADEE0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765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20814-C45D-7048-830F-AA5FB3ADEE0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915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1937BA4-229F-F73D-5776-084721D0CA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EA0280-E058-CD1A-0B2A-BEF6B1B69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CAEC-5690-42B4-BC7D-8A4AC44EE95C}" type="datetime1">
              <a:rPr lang="fr-FR" smtClean="0"/>
              <a:t>30/09/2025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6AA5EA-9849-7302-660A-2E2E59E39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WP5 Second telco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147AF0-A0B0-3590-6455-CFBF99F4C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0D6A-447D-C244-A023-753E8EE8976B}" type="slidenum">
              <a:rPr lang="fr-FR" smtClean="0"/>
              <a:t>‹Nr.›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6B4C1F6-CF85-B6B9-210E-9305652E8E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200400"/>
            <a:ext cx="12192000" cy="36576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F3CA520-CE9A-56DE-65E6-292023C73D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652" y="1650305"/>
            <a:ext cx="10934696" cy="1474938"/>
          </a:xfrm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Document </a:t>
            </a:r>
            <a:r>
              <a:rPr lang="fr-FR" err="1"/>
              <a:t>title</a:t>
            </a:r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951F1B4-4542-7FFF-59FE-AA60F7204D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45124" y="510784"/>
            <a:ext cx="4076700" cy="889000"/>
          </a:xfrm>
          <a:prstGeom prst="rect">
            <a:avLst/>
          </a:prstGeom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57159C82-289D-0D6E-9646-8827C1802B8C}"/>
              </a:ext>
            </a:extLst>
          </p:cNvPr>
          <p:cNvCxnSpPr>
            <a:cxnSpLocks/>
          </p:cNvCxnSpPr>
          <p:nvPr userDrawn="1"/>
        </p:nvCxnSpPr>
        <p:spPr>
          <a:xfrm>
            <a:off x="0" y="1020054"/>
            <a:ext cx="3933173" cy="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E6B87935-E91D-E1DD-1896-F4A8501B5598}"/>
              </a:ext>
            </a:extLst>
          </p:cNvPr>
          <p:cNvCxnSpPr>
            <a:cxnSpLocks/>
          </p:cNvCxnSpPr>
          <p:nvPr userDrawn="1"/>
        </p:nvCxnSpPr>
        <p:spPr>
          <a:xfrm>
            <a:off x="8267179" y="1020054"/>
            <a:ext cx="3933173" cy="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>
            <a:extLst>
              <a:ext uri="{FF2B5EF4-FFF2-40B4-BE49-F238E27FC236}">
                <a16:creationId xmlns:a16="http://schemas.microsoft.com/office/drawing/2014/main" id="{16C82A6B-4992-A257-5E6A-4E35C86D71F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5846" y="6244899"/>
            <a:ext cx="495300" cy="355600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45F0F1FA-FAC2-3AEF-47C5-6E42D674433C}"/>
              </a:ext>
            </a:extLst>
          </p:cNvPr>
          <p:cNvSpPr txBox="1"/>
          <p:nvPr userDrawn="1"/>
        </p:nvSpPr>
        <p:spPr>
          <a:xfrm>
            <a:off x="814192" y="6212909"/>
            <a:ext cx="4459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noProof="0">
                <a:solidFill>
                  <a:schemeClr val="bg1"/>
                </a:solidFill>
              </a:rPr>
              <a:t>The project has received funding from the Horizon Europe Framework Programme under grant agreement No 101112837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E9097921-4C71-77AB-C506-787FBDF89E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763" y="4434214"/>
            <a:ext cx="2405062" cy="873690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err="1"/>
              <a:t>Author</a:t>
            </a:r>
            <a:r>
              <a:rPr lang="fr-FR"/>
              <a:t> </a:t>
            </a:r>
            <a:r>
              <a:rPr lang="fr-FR" err="1"/>
              <a:t>name</a:t>
            </a:r>
            <a:r>
              <a:rPr lang="fr-FR"/>
              <a:t>, </a:t>
            </a:r>
            <a:r>
              <a:rPr lang="fr-FR" err="1"/>
              <a:t>function</a:t>
            </a:r>
            <a:r>
              <a:rPr lang="fr-FR"/>
              <a:t> or </a:t>
            </a:r>
            <a:r>
              <a:rPr lang="fr-FR" err="1"/>
              <a:t>organization</a:t>
            </a:r>
            <a:r>
              <a:rPr lang="fr-FR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826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F67411-09CF-73C0-CDEC-7B5A59F1C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98EC17D-4D9C-6C8A-FD30-2A691793D1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C16671-88C1-6AAD-EC3C-123344759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3B6E4-75FB-4047-A5FE-A40B35E646DA}" type="datetime1">
              <a:rPr lang="fr-FR" smtClean="0"/>
              <a:t>30/09/2025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A6931A-A704-F002-DCD3-FA6CD4994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WP5 Second telco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13E47B-98D8-60FB-1CAA-811518F5E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0D6A-447D-C244-A023-753E8EE8976B}" type="slidenum">
              <a:rPr lang="fr-FR" smtClean="0"/>
              <a:t>‹Nr.›</a:t>
            </a:fld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8FAFC20F-54F4-4203-AEEB-ECF0273795FD}"/>
              </a:ext>
            </a:extLst>
          </p:cNvPr>
          <p:cNvCxnSpPr>
            <a:cxnSpLocks/>
          </p:cNvCxnSpPr>
          <p:nvPr userDrawn="1"/>
        </p:nvCxnSpPr>
        <p:spPr>
          <a:xfrm>
            <a:off x="258417" y="1420887"/>
            <a:ext cx="11294756" cy="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709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B474B33-3C58-D5C9-3123-E1CA1B1A01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25316" y="492017"/>
            <a:ext cx="2628900" cy="548289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AE7011F-39F8-3338-FD50-7A6473BA9D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12940" y="492017"/>
            <a:ext cx="7594163" cy="548289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0FEC93-5246-AD69-6E35-4E8171706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657E0-BAB7-4DF0-B3DD-F6592E01C084}" type="datetime1">
              <a:rPr lang="fr-FR" smtClean="0"/>
              <a:t>30/09/2025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723805-70DA-B97B-6558-F395CCF84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WP5 Second telco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577252-AB6D-05F8-265D-E0B2DE3B7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0D6A-447D-C244-A023-753E8EE8976B}" type="slidenum">
              <a:rPr lang="fr-FR" smtClean="0"/>
              <a:t>‹Nr.›</a:t>
            </a:fld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47BF4E7A-25C8-B7A6-1613-E279E9AC8D94}"/>
              </a:ext>
            </a:extLst>
          </p:cNvPr>
          <p:cNvCxnSpPr>
            <a:cxnSpLocks/>
          </p:cNvCxnSpPr>
          <p:nvPr userDrawn="1"/>
        </p:nvCxnSpPr>
        <p:spPr>
          <a:xfrm>
            <a:off x="8649810" y="243440"/>
            <a:ext cx="0" cy="5933523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882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FCDE6A-8121-E26A-B11C-42B68D904C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Slide </a:t>
            </a:r>
            <a:r>
              <a:rPr lang="fr-FR" err="1"/>
              <a:t>title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453E27-9013-8FCB-7219-282C87304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52D832-A8C5-DDB7-9E5B-B1669B0F9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730F5-E005-4AF6-B112-31F30570E4AA}" type="datetime1">
              <a:rPr lang="fr-FR" smtClean="0"/>
              <a:t>30/09/2025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3586AF-50F0-380F-1562-C72F53666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WP5 Second telco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577D58-CA40-B815-83C4-D749B443E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0D6A-447D-C244-A023-753E8EE8976B}" type="slidenum">
              <a:rPr lang="fr-FR" smtClean="0"/>
              <a:t>‹Nr.›</a:t>
            </a:fld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F1F89084-391B-7862-79E0-52C15F2D477A}"/>
              </a:ext>
            </a:extLst>
          </p:cNvPr>
          <p:cNvCxnSpPr>
            <a:cxnSpLocks/>
          </p:cNvCxnSpPr>
          <p:nvPr userDrawn="1"/>
        </p:nvCxnSpPr>
        <p:spPr>
          <a:xfrm>
            <a:off x="258417" y="1420887"/>
            <a:ext cx="11294756" cy="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757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3EE2A0-659B-9165-6931-24964BA99A25}"/>
              </a:ext>
            </a:extLst>
          </p:cNvPr>
          <p:cNvSpPr/>
          <p:nvPr userDrawn="1"/>
        </p:nvSpPr>
        <p:spPr>
          <a:xfrm>
            <a:off x="0" y="0"/>
            <a:ext cx="12192000" cy="6247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67C4154-4CFB-0E0E-9433-73C3C24F32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34600" y="5996341"/>
            <a:ext cx="2057400" cy="8636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94378E1-861F-465C-2906-81847BA93D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63350" y="6344732"/>
            <a:ext cx="419100" cy="4191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AFCDE6A-8121-E26A-B11C-42B68D904C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Slide </a:t>
            </a:r>
            <a:r>
              <a:rPr lang="fr-FR" err="1"/>
              <a:t>title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453E27-9013-8FCB-7219-282C87304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52D832-A8C5-DDB7-9E5B-B1669B0F9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31572-3DD8-4D54-9013-59B79AA61DEB}" type="datetime1">
              <a:rPr lang="fr-FR" smtClean="0"/>
              <a:t>30/09/2025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3586AF-50F0-380F-1562-C72F53666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WP5 Second telco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577D58-CA40-B815-83C4-D749B443E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0D6A-447D-C244-A023-753E8EE8976B}" type="slidenum">
              <a:rPr lang="fr-FR" smtClean="0"/>
              <a:t>‹Nr.›</a:t>
            </a:fld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F1F89084-391B-7862-79E0-52C15F2D477A}"/>
              </a:ext>
            </a:extLst>
          </p:cNvPr>
          <p:cNvCxnSpPr>
            <a:cxnSpLocks/>
          </p:cNvCxnSpPr>
          <p:nvPr userDrawn="1"/>
        </p:nvCxnSpPr>
        <p:spPr>
          <a:xfrm>
            <a:off x="0" y="1420887"/>
            <a:ext cx="11553173" cy="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401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00DCC3-4877-53FD-5B49-FF8220AC75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434167"/>
            <a:ext cx="10515600" cy="260608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Slide </a:t>
            </a:r>
            <a:r>
              <a:rPr lang="fr-FR" err="1"/>
              <a:t>title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844CA4E-2A4B-17B3-C716-CF4B36AB4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414099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47E48B-B3AE-7AD8-FF64-0A51E7F92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F8F62-1F27-45D9-AB14-DD52CB8EC793}" type="datetime1">
              <a:rPr lang="fr-FR" smtClean="0"/>
              <a:t>30/09/2025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061825-2CE8-0B97-6B05-577BE18EA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WP5 Second telco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4CCE37-3886-AE05-9687-6CD2E186F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0D6A-447D-C244-A023-753E8EE8976B}" type="slidenum">
              <a:rPr lang="fr-FR" smtClean="0"/>
              <a:t>‹Nr.›</a:t>
            </a:fld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9606F540-5E7A-5FC2-8D83-F5AEB44C3BEA}"/>
              </a:ext>
            </a:extLst>
          </p:cNvPr>
          <p:cNvCxnSpPr>
            <a:cxnSpLocks/>
          </p:cNvCxnSpPr>
          <p:nvPr userDrawn="1"/>
        </p:nvCxnSpPr>
        <p:spPr>
          <a:xfrm>
            <a:off x="258417" y="4226718"/>
            <a:ext cx="11294756" cy="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043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8D8788-868A-CAAF-434E-E8DFBFB97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0CE872-5B2C-41EA-67D7-AFA951973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13307"/>
            <a:ext cx="5181600" cy="396139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B44B8D0-1E4D-4195-7236-E4EC13E3F4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13307"/>
            <a:ext cx="5181600" cy="396139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DC306F3-B18D-AC34-9FAB-88379EBAE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0C77-3FC7-4D6C-80B1-EBC4D93C1DE3}" type="datetime1">
              <a:rPr lang="fr-FR" smtClean="0"/>
              <a:t>30/09/2025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189CF60-7B32-651D-3E73-5AABA533C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WP5 Second telco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C8C87E8-63BF-E96F-9C6A-2B83D6F03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0D6A-447D-C244-A023-753E8EE8976B}" type="slidenum">
              <a:rPr lang="fr-FR" smtClean="0"/>
              <a:t>‹Nr.›</a:t>
            </a:fld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FB361F33-35F6-CE82-028A-FA59912F2676}"/>
              </a:ext>
            </a:extLst>
          </p:cNvPr>
          <p:cNvCxnSpPr>
            <a:cxnSpLocks/>
          </p:cNvCxnSpPr>
          <p:nvPr userDrawn="1"/>
        </p:nvCxnSpPr>
        <p:spPr>
          <a:xfrm>
            <a:off x="258417" y="1546147"/>
            <a:ext cx="11294756" cy="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244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CBC706-96B9-4958-8BB4-7B47A8153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0937"/>
            <a:ext cx="10515600" cy="1217699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93E6ED3-C4CB-214D-C6E0-7303A0F447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93897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721FC6B-4C1A-BDD6-5819-DC859C3DA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18017"/>
            <a:ext cx="5157787" cy="33696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4C953DA-C561-4649-1DE6-9B9E5879EF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93897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83A70E4-B790-79CF-82EC-41BD0FB305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18017"/>
            <a:ext cx="5183188" cy="33696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93E4EBA-9DAF-C60A-693C-667B51B52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5251-EE58-4DAC-9C8C-ECC64C85C549}" type="datetime1">
              <a:rPr lang="fr-FR" smtClean="0"/>
              <a:t>30/09/2025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8B9FBE4-3A74-DECE-A6C4-91AC910E0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WP5 Second telco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8412FDC-8E85-2D9C-CE27-996CD346B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0D6A-447D-C244-A023-753E8EE8976B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5006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DB4256-9E7D-5648-BC4E-BF4E81B004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Slide </a:t>
            </a:r>
            <a:r>
              <a:rPr lang="fr-FR" err="1"/>
              <a:t>title</a:t>
            </a: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26394E2-BFC2-A181-0721-F98BB8ABC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3410B-69F2-474F-BA82-DA719FB72DBF}" type="datetime1">
              <a:rPr lang="fr-FR" smtClean="0"/>
              <a:t>30/09/2025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D7BD8BA-4F63-E7AA-E048-235C9A09F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WP5 Second telco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39ACA05-6B3F-D62B-DE7C-7325E4702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0D6A-447D-C244-A023-753E8EE8976B}" type="slidenum">
              <a:rPr lang="fr-FR" smtClean="0"/>
              <a:t>‹Nr.›</a:t>
            </a:fld>
            <a:endParaRPr lang="fr-FR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07A02D2-4668-4C0B-10E4-A266D218A562}"/>
              </a:ext>
            </a:extLst>
          </p:cNvPr>
          <p:cNvCxnSpPr>
            <a:cxnSpLocks/>
          </p:cNvCxnSpPr>
          <p:nvPr userDrawn="1"/>
        </p:nvCxnSpPr>
        <p:spPr>
          <a:xfrm>
            <a:off x="258417" y="1420887"/>
            <a:ext cx="11294756" cy="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1632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4FBC235-A89C-D336-4842-D7505CE65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5669-46A3-43EB-83EC-503CE685E422}" type="datetime1">
              <a:rPr lang="fr-FR" smtClean="0"/>
              <a:t>30/09/2025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7452FB1-DA92-0093-745D-3B88005DE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WP5 Second telco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517677D-0300-2512-43B9-B69CDC44D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0D6A-447D-C244-A023-753E8EE8976B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447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620754-F662-BF3D-3522-79E5F2D486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 algn="l">
              <a:defRPr sz="2800"/>
            </a:lvl1pPr>
          </a:lstStyle>
          <a:p>
            <a:r>
              <a:rPr lang="fr-FR"/>
              <a:t>Slide </a:t>
            </a:r>
            <a:r>
              <a:rPr lang="fr-FR" err="1"/>
              <a:t>title</a:t>
            </a:r>
            <a:endParaRPr lang="fr-FR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E572508-8A9E-3A6D-920A-70AE473EFB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8CACD15-CB6C-FB33-5989-513BF84B33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59642"/>
            <a:ext cx="3932237" cy="33093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3AA753E-FC53-65A1-3F94-73C4FF26C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708A-D276-49E9-9DD5-2D45A220355B}" type="datetime1">
              <a:rPr lang="fr-FR" smtClean="0"/>
              <a:t>30/09/2025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0FE397B-692B-9FBB-B841-73ECBE349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WP5 Second telco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AEDB8A8-EAFA-52CE-DE70-C66D232E8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0D6A-447D-C244-A023-753E8EE8976B}" type="slidenum">
              <a:rPr lang="fr-FR" smtClean="0"/>
              <a:t>‹Nr.›</a:t>
            </a:fld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D5261D53-B44E-0F93-259F-6AFB0F6B7113}"/>
              </a:ext>
            </a:extLst>
          </p:cNvPr>
          <p:cNvCxnSpPr>
            <a:cxnSpLocks/>
          </p:cNvCxnSpPr>
          <p:nvPr userDrawn="1"/>
        </p:nvCxnSpPr>
        <p:spPr>
          <a:xfrm>
            <a:off x="258417" y="2285183"/>
            <a:ext cx="4513608" cy="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354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DFC88C11-D933-182B-04B2-764CC42CBE50}"/>
              </a:ext>
            </a:extLst>
          </p:cNvPr>
          <p:cNvSpPr/>
          <p:nvPr userDrawn="1"/>
        </p:nvSpPr>
        <p:spPr>
          <a:xfrm>
            <a:off x="258417" y="238538"/>
            <a:ext cx="11675166" cy="5990317"/>
          </a:xfrm>
          <a:prstGeom prst="roundRect">
            <a:avLst>
              <a:gd name="adj" fmla="val 217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24E97DD-1943-A9F5-C181-EDE4B2DF1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27" y="375473"/>
            <a:ext cx="10914346" cy="936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Slide </a:t>
            </a:r>
            <a:r>
              <a:rPr lang="fr-FR" err="1"/>
              <a:t>title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CEBA4EE-8C2C-7531-7BB5-D49F11908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827" y="1725417"/>
            <a:ext cx="10914346" cy="4199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09B67E-973E-3FC5-0BB1-6D4EDC5EAA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41914" y="6363293"/>
            <a:ext cx="1818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A5C1A93-D5B6-4655-97FD-19FC5B37FBF1}" type="datetime1">
              <a:rPr lang="fr-FR" smtClean="0"/>
              <a:t>30/09/2025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ED7958-AD0F-E2F1-9D84-C607F96808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59636" y="6363293"/>
            <a:ext cx="4672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fr-FR"/>
              <a:t>WP5 Second telco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660F43A9-29BD-474F-AC4A-EFDD37D2D9B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58417" y="6387122"/>
            <a:ext cx="1765300" cy="3048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59AA6B0-3214-7873-3937-FE17628F12D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134600" y="5994400"/>
            <a:ext cx="2057400" cy="8636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92F6569-162D-E849-7C15-D9E159D01BEE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563350" y="6342791"/>
            <a:ext cx="419100" cy="419100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2FD068-5BDD-D325-D5CB-6BAB479FB1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3348" y="6370964"/>
            <a:ext cx="41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3D9E0D6A-447D-C244-A023-753E8EE8976B}" type="slidenum">
              <a:rPr lang="fr-FR" smtClean="0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48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cristobal.reveco@hereon.de" TargetMode="External"/><Relationship Id="rId2" Type="http://schemas.openxmlformats.org/officeDocument/2006/relationships/hyperlink" Target="mailto:christopher.oligschlaeger@earsc.or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hyperlink" Target="mailto:vokral@asitis.c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svg"/><Relationship Id="rId7" Type="http://schemas.openxmlformats.org/officeDocument/2006/relationships/image" Target="../media/image8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4CDC4065-D177-80A5-3D9A-8BB949E78B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2" y="1564445"/>
            <a:ext cx="10934696" cy="1474938"/>
          </a:xfrm>
        </p:spPr>
        <p:txBody>
          <a:bodyPr>
            <a:normAutofit/>
          </a:bodyPr>
          <a:lstStyle/>
          <a:p>
            <a:r>
              <a:rPr lang="en-GB" sz="3200" dirty="0"/>
              <a:t>Scaling up climate risk assessment indicators across regions</a:t>
            </a:r>
            <a:br>
              <a:rPr lang="en-GB" sz="3200" dirty="0"/>
            </a:br>
            <a:r>
              <a:rPr lang="en-GB" sz="2000" i="1" dirty="0"/>
              <a:t>Scalability workshop</a:t>
            </a:r>
            <a:br>
              <a:rPr lang="en-GB" sz="3200" dirty="0"/>
            </a:br>
            <a:r>
              <a:rPr lang="en-US" sz="2000" b="0" dirty="0"/>
              <a:t>30.09.2025</a:t>
            </a:r>
            <a:endParaRPr lang="en-GB" b="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E9B4D27-43E2-C68E-B256-B88B78AB01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317682" y="4089525"/>
            <a:ext cx="4660490" cy="1209367"/>
          </a:xfrm>
        </p:spPr>
        <p:txBody>
          <a:bodyPr>
            <a:normAutofit/>
          </a:bodyPr>
          <a:lstStyle/>
          <a:p>
            <a:pPr algn="ctr"/>
            <a:r>
              <a:rPr lang="fr-FR" sz="2400" b="1" dirty="0"/>
              <a:t>EARSC</a:t>
            </a:r>
            <a:br>
              <a:rPr lang="fr-FR" sz="2400" b="1" dirty="0"/>
            </a:br>
            <a:r>
              <a:rPr lang="fr-FR" sz="2400" b="1" dirty="0"/>
              <a:t>Christopher Oligschläger</a:t>
            </a:r>
          </a:p>
        </p:txBody>
      </p:sp>
    </p:spTree>
    <p:extLst>
      <p:ext uri="{BB962C8B-B14F-4D97-AF65-F5344CB8AC3E}">
        <p14:creationId xmlns:p14="http://schemas.microsoft.com/office/powerpoint/2010/main" val="810909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770611-431F-314F-F362-2B6BABE98E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C7743-1355-7D23-8D33-2629418E0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Demonstrator</a:t>
            </a:r>
            <a:r>
              <a:rPr lang="fr-FR" dirty="0"/>
              <a:t> #1 </a:t>
            </a:r>
            <a:br>
              <a:rPr lang="fr-FR" dirty="0"/>
            </a:br>
            <a:r>
              <a:rPr lang="fr-FR" dirty="0"/>
              <a:t>Gabrovo &amp; Burgas </a:t>
            </a:r>
            <a:r>
              <a:rPr lang="fr-FR" dirty="0" err="1"/>
              <a:t>Municipalities</a:t>
            </a:r>
            <a:r>
              <a:rPr lang="fr-FR" dirty="0"/>
              <a:t>, </a:t>
            </a:r>
            <a:r>
              <a:rPr lang="fr-FR" dirty="0" err="1"/>
              <a:t>Bulgaria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699D9-5A95-3D8F-20E4-CA9119AF4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9457" y="1725417"/>
            <a:ext cx="5073715" cy="4199394"/>
          </a:xfrm>
        </p:spPr>
        <p:txBody>
          <a:bodyPr/>
          <a:lstStyle/>
          <a:p>
            <a:pPr marL="0" indent="0" algn="l">
              <a:buNone/>
            </a:pPr>
            <a:r>
              <a:rPr lang="en-IE" sz="1800" b="1" i="0" u="none" strike="noStrike" baseline="0" dirty="0">
                <a:solidFill>
                  <a:schemeClr val="accent2"/>
                </a:solidFill>
                <a:latin typeface="AlbertSans-Regular"/>
              </a:rPr>
              <a:t>VALORADA actions</a:t>
            </a:r>
          </a:p>
          <a:p>
            <a:pPr algn="l"/>
            <a:r>
              <a:rPr lang="en-IE" sz="1800" b="0" i="0" u="none" strike="noStrike" baseline="0" dirty="0">
                <a:latin typeface="AlbertSans-Regular"/>
              </a:rPr>
              <a:t>Monitoring of flash floods</a:t>
            </a:r>
          </a:p>
          <a:p>
            <a:pPr algn="l"/>
            <a:r>
              <a:rPr lang="en-US" sz="1800" b="0" i="0" u="none" strike="noStrike" baseline="0" dirty="0">
                <a:latin typeface="AlbertSans-Regular"/>
              </a:rPr>
              <a:t>Monitoring on drought and forest fires, air quality monitoring and heat islands in urban areas</a:t>
            </a:r>
          </a:p>
          <a:p>
            <a:pPr algn="l"/>
            <a:r>
              <a:rPr lang="en-US" sz="1800" b="0" i="0" u="none" strike="noStrike" baseline="0" dirty="0">
                <a:latin typeface="AlbertSans-Regular"/>
              </a:rPr>
              <a:t>Looking at adaptation solutions for mostly urban environment</a:t>
            </a:r>
          </a:p>
          <a:p>
            <a:pPr algn="l"/>
            <a:r>
              <a:rPr lang="en-US" sz="1800" b="0" i="0" u="none" strike="noStrike" baseline="0" dirty="0">
                <a:latin typeface="AlbertSans-Regular"/>
              </a:rPr>
              <a:t>Monitoring of air quality, heat islands, wildfires, extreme </a:t>
            </a:r>
            <a:r>
              <a:rPr lang="en-IE" sz="1800" b="0" i="0" u="none" strike="noStrike" baseline="0" dirty="0">
                <a:latin typeface="AlbertSans-Regular"/>
              </a:rPr>
              <a:t>rainfall, drought (Burgas)</a:t>
            </a:r>
          </a:p>
          <a:p>
            <a:pPr algn="l"/>
            <a:r>
              <a:rPr lang="en-IE" sz="1800" b="0" i="0" u="none" strike="noStrike" baseline="0" dirty="0">
                <a:latin typeface="AlbertSans-Regular"/>
              </a:rPr>
              <a:t>Wetlands monitoring (Burgas)</a:t>
            </a:r>
          </a:p>
          <a:p>
            <a:pPr marL="0" indent="0" algn="l">
              <a:buNone/>
            </a:pPr>
            <a:endParaRPr lang="en-IE" sz="1800" dirty="0">
              <a:latin typeface="AlbertSans-Regular"/>
            </a:endParaRPr>
          </a:p>
          <a:p>
            <a:pPr marL="0" indent="0" algn="l">
              <a:buNone/>
            </a:pPr>
            <a:r>
              <a:rPr lang="en-IE" sz="1800" b="1" dirty="0">
                <a:solidFill>
                  <a:schemeClr val="accent2"/>
                </a:solidFill>
                <a:latin typeface="AlbertSans-Regular"/>
              </a:rPr>
              <a:t>Leading partner 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E947ED-3298-C3B9-7561-CA330578A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Image 5" descr="Une image contenant texte, carte&#10;&#10;Le contenu généré par l’IA peut être incorrect.">
            <a:extLst>
              <a:ext uri="{FF2B5EF4-FFF2-40B4-BE49-F238E27FC236}">
                <a16:creationId xmlns:a16="http://schemas.microsoft.com/office/drawing/2014/main" id="{B5043B3F-9707-4538-4E37-397C77930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827" y="1750856"/>
            <a:ext cx="5457825" cy="3895725"/>
          </a:xfrm>
          <a:prstGeom prst="rect">
            <a:avLst/>
          </a:prstGeom>
        </p:spPr>
      </p:pic>
      <p:pic>
        <p:nvPicPr>
          <p:cNvPr id="8" name="Image 7" descr="Une image contenant Police, logo, Graphique, symbole&#10;&#10;Le contenu généré par l’IA peut être incorrect.">
            <a:extLst>
              <a:ext uri="{FF2B5EF4-FFF2-40B4-BE49-F238E27FC236}">
                <a16:creationId xmlns:a16="http://schemas.microsoft.com/office/drawing/2014/main" id="{5CB0048D-430A-489B-A0C7-A1A1AD5D9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2474" y="5109995"/>
            <a:ext cx="1427680" cy="804260"/>
          </a:xfrm>
          <a:prstGeom prst="rect">
            <a:avLst/>
          </a:prstGeom>
        </p:spPr>
      </p:pic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E06BA05-5C5D-5199-3362-C22DCAFDF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0D6A-447D-C244-A023-753E8EE8976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2994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1400D1-D95C-9EA8-7E90-F61F8C2E1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6B977-B950-4DD2-A4D6-A53A59896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Demonstrator</a:t>
            </a:r>
            <a:r>
              <a:rPr lang="fr-FR" dirty="0"/>
              <a:t> #2</a:t>
            </a:r>
            <a:br>
              <a:rPr lang="fr-FR" dirty="0"/>
            </a:br>
            <a:r>
              <a:rPr lang="fr-FR" dirty="0"/>
              <a:t>Occitania </a:t>
            </a:r>
            <a:r>
              <a:rPr lang="fr-FR" dirty="0" err="1"/>
              <a:t>region</a:t>
            </a:r>
            <a:r>
              <a:rPr lang="fr-FR" dirty="0"/>
              <a:t>, France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F60B2-AB89-50FC-B6CC-6CE9D5C32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1725417"/>
            <a:ext cx="5457173" cy="4199394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VALORADA actions</a:t>
            </a:r>
          </a:p>
          <a:p>
            <a:r>
              <a:rPr lang="en-US" dirty="0"/>
              <a:t>Assessing risks for </a:t>
            </a:r>
            <a:r>
              <a:rPr lang="en-US" b="1" dirty="0"/>
              <a:t>agriculture and viticulture </a:t>
            </a:r>
            <a:r>
              <a:rPr lang="en-US" dirty="0"/>
              <a:t>during hot, water-scarce summers</a:t>
            </a:r>
          </a:p>
          <a:p>
            <a:r>
              <a:rPr lang="en-US" dirty="0"/>
              <a:t>Identifying </a:t>
            </a:r>
            <a:r>
              <a:rPr lang="en-US" b="1" dirty="0"/>
              <a:t>urban heat islands </a:t>
            </a:r>
            <a:r>
              <a:rPr lang="en-US" dirty="0"/>
              <a:t>and their impact on vulnerable populations, considering the benefits of more vegetation</a:t>
            </a:r>
          </a:p>
          <a:p>
            <a:r>
              <a:rPr lang="en-US" dirty="0"/>
              <a:t>Evaluating risks from rising Mediterranean coastal water levels on soil, water salinity, and local agriculture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Leading partner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93B2E9-328B-D3E9-5377-D2ED57CF6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Image 5" descr="Une image contenant carte&#10;&#10;Le contenu généré par l’IA peut être incorrect.">
            <a:extLst>
              <a:ext uri="{FF2B5EF4-FFF2-40B4-BE49-F238E27FC236}">
                <a16:creationId xmlns:a16="http://schemas.microsoft.com/office/drawing/2014/main" id="{6A291E47-98E4-CFB1-09F6-188EE36EA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554" y="1485879"/>
            <a:ext cx="4369543" cy="470390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E0320B-3B45-78CC-3033-2058FC701C6D}"/>
              </a:ext>
            </a:extLst>
          </p:cNvPr>
          <p:cNvSpPr/>
          <p:nvPr/>
        </p:nvSpPr>
        <p:spPr>
          <a:xfrm>
            <a:off x="7918704" y="5129784"/>
            <a:ext cx="2322576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8" name="Image 7" descr="Une image contenant texte, Police, logo, Graphique&#10;&#10;Le contenu généré par l’IA peut être incorrect.">
            <a:extLst>
              <a:ext uri="{FF2B5EF4-FFF2-40B4-BE49-F238E27FC236}">
                <a16:creationId xmlns:a16="http://schemas.microsoft.com/office/drawing/2014/main" id="{56301DF1-F799-5A2F-0597-2BF62AF80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0378" y="5196759"/>
            <a:ext cx="2172203" cy="535448"/>
          </a:xfrm>
          <a:prstGeom prst="rect">
            <a:avLst/>
          </a:prstGeom>
        </p:spPr>
      </p:pic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8E7156BB-6D96-5561-402C-F31D042B0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0D6A-447D-C244-A023-753E8EE8976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2575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812F05-03D9-26CD-FA1C-0CFE1B58D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78F30-B0FD-B03E-EC4B-B8369CD7C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Demonstrator</a:t>
            </a:r>
            <a:r>
              <a:rPr lang="fr-FR" dirty="0"/>
              <a:t> #3</a:t>
            </a:r>
            <a:br>
              <a:rPr lang="fr-FR" dirty="0"/>
            </a:br>
            <a:r>
              <a:rPr lang="fr-FR" dirty="0" err="1"/>
              <a:t>Region</a:t>
            </a:r>
            <a:r>
              <a:rPr lang="fr-FR" dirty="0"/>
              <a:t> of Central </a:t>
            </a:r>
            <a:r>
              <a:rPr lang="fr-FR" dirty="0" err="1"/>
              <a:t>Greece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6C173-49D1-BB53-C70A-CEF748133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1725417"/>
            <a:ext cx="5457173" cy="4199394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VALORADA actions</a:t>
            </a:r>
          </a:p>
          <a:p>
            <a:r>
              <a:rPr lang="en-US" dirty="0"/>
              <a:t>Evaluating the risks for the </a:t>
            </a:r>
            <a:r>
              <a:rPr lang="en-US" b="1" dirty="0"/>
              <a:t>agriculture regional </a:t>
            </a:r>
            <a:r>
              <a:rPr lang="en-US" dirty="0"/>
              <a:t>sector linked to hot summer periods, lack of water available for irrigation, soil erosion</a:t>
            </a:r>
          </a:p>
          <a:p>
            <a:r>
              <a:rPr lang="en-US" dirty="0"/>
              <a:t>Assessing the risks linked to </a:t>
            </a:r>
            <a:r>
              <a:rPr lang="en-US" b="1" dirty="0"/>
              <a:t>water level increase </a:t>
            </a:r>
            <a:r>
              <a:rPr lang="en-US" dirty="0"/>
              <a:t>in the Mediterranean coastal zone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Leading partner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04E602-DC34-7AC1-2181-1AAE2C410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Image 5" descr="Une image contenant carte, art&#10;&#10;Le contenu généré par l’IA peut être incorrect.">
            <a:extLst>
              <a:ext uri="{FF2B5EF4-FFF2-40B4-BE49-F238E27FC236}">
                <a16:creationId xmlns:a16="http://schemas.microsoft.com/office/drawing/2014/main" id="{83A4A383-3186-10AC-3DDF-44DF8F0C4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239" y="1725416"/>
            <a:ext cx="4252648" cy="4199395"/>
          </a:xfrm>
          <a:prstGeom prst="rect">
            <a:avLst/>
          </a:prstGeom>
        </p:spPr>
      </p:pic>
      <p:pic>
        <p:nvPicPr>
          <p:cNvPr id="8" name="Image 7" descr="Une image contenant Monde, cercle&#10;&#10;Le contenu généré par l’IA peut être incorrect.">
            <a:extLst>
              <a:ext uri="{FF2B5EF4-FFF2-40B4-BE49-F238E27FC236}">
                <a16:creationId xmlns:a16="http://schemas.microsoft.com/office/drawing/2014/main" id="{77E3195B-EC43-F61F-124B-B17A2D4E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7040" y="4278715"/>
            <a:ext cx="2053642" cy="1156885"/>
          </a:xfrm>
          <a:prstGeom prst="rect">
            <a:avLst/>
          </a:prstGeom>
        </p:spPr>
      </p:pic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AE4E386-5AC9-D9DE-6C6A-6D5C0A015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0D6A-447D-C244-A023-753E8EE8976B}" type="slidenum">
              <a:rPr lang="fr-FR" smtClean="0"/>
              <a:t>12</a:t>
            </a:fld>
            <a:endParaRPr lang="fr-FR"/>
          </a:p>
        </p:txBody>
      </p:sp>
      <p:pic>
        <p:nvPicPr>
          <p:cNvPr id="1026" name="Picture 2" descr="AUTH logo – ARISTOTLE UNIVERSITY OF ...">
            <a:extLst>
              <a:ext uri="{FF2B5EF4-FFF2-40B4-BE49-F238E27FC236}">
                <a16:creationId xmlns:a16="http://schemas.microsoft.com/office/drawing/2014/main" id="{D9C748AB-9D09-B20A-3FA3-1C5F95262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198" y="4278715"/>
            <a:ext cx="1114223" cy="111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500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3A2560-B034-6A0D-8CDC-01CA55126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4C87A-612C-1CC7-3041-681338DB8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Demonstrator</a:t>
            </a:r>
            <a:r>
              <a:rPr lang="fr-FR" dirty="0"/>
              <a:t> #4</a:t>
            </a:r>
            <a:br>
              <a:rPr lang="fr-FR" dirty="0"/>
            </a:br>
            <a:r>
              <a:rPr lang="fr-FR" dirty="0"/>
              <a:t>Molise </a:t>
            </a:r>
            <a:r>
              <a:rPr lang="fr-FR" dirty="0" err="1"/>
              <a:t>region</a:t>
            </a:r>
            <a:r>
              <a:rPr lang="fr-FR" dirty="0"/>
              <a:t>, </a:t>
            </a:r>
            <a:r>
              <a:rPr lang="fr-FR" dirty="0" err="1"/>
              <a:t>Italy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C80EB-A8AE-8D1A-7D1A-F0759A731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1725417"/>
            <a:ext cx="5457173" cy="4199394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VALORADA actions</a:t>
            </a:r>
          </a:p>
          <a:p>
            <a:r>
              <a:rPr lang="en-US" dirty="0"/>
              <a:t>Evaluating the risks for </a:t>
            </a:r>
            <a:r>
              <a:rPr lang="en-US" b="1" dirty="0"/>
              <a:t>the agriculture and livestock sector linked to climatic changes </a:t>
            </a:r>
            <a:r>
              <a:rPr lang="en-US" dirty="0"/>
              <a:t>with a main focus on social vulnerability due to the aged population and evaluation of potential adaptation measures</a:t>
            </a:r>
          </a:p>
          <a:p>
            <a:r>
              <a:rPr lang="en-US" dirty="0"/>
              <a:t>Assessing the risks linked to </a:t>
            </a:r>
            <a:r>
              <a:rPr lang="en-US" b="1" dirty="0"/>
              <a:t>water level increase </a:t>
            </a:r>
            <a:r>
              <a:rPr lang="en-US" dirty="0"/>
              <a:t>and extreme events in the Adriatic coastal zone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Leading partner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F5CF11-2466-F030-98D4-749D83211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Image 5" descr="Une image contenant carte&#10;&#10;Le contenu généré par l’IA peut être incorrect.">
            <a:extLst>
              <a:ext uri="{FF2B5EF4-FFF2-40B4-BE49-F238E27FC236}">
                <a16:creationId xmlns:a16="http://schemas.microsoft.com/office/drawing/2014/main" id="{63FDF71E-1B44-B801-A95F-A87CF0DA5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783" y="1725417"/>
            <a:ext cx="3494642" cy="4199394"/>
          </a:xfrm>
          <a:prstGeom prst="rect">
            <a:avLst/>
          </a:prstGeom>
        </p:spPr>
      </p:pic>
      <p:pic>
        <p:nvPicPr>
          <p:cNvPr id="8" name="Image 7" descr="Une image contenant Police, texte, logo, Graphique&#10;&#10;Le contenu généré par l’IA peut être incorrect.">
            <a:extLst>
              <a:ext uri="{FF2B5EF4-FFF2-40B4-BE49-F238E27FC236}">
                <a16:creationId xmlns:a16="http://schemas.microsoft.com/office/drawing/2014/main" id="{C759603D-E28C-7CE2-4EDB-C6BBCA9BA3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2472" y="4754879"/>
            <a:ext cx="1946707" cy="1096645"/>
          </a:xfrm>
          <a:prstGeom prst="rect">
            <a:avLst/>
          </a:prstGeom>
        </p:spPr>
      </p:pic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93C4CF2-C04B-E435-6373-35DF7AF71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0D6A-447D-C244-A023-753E8EE8976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7076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599507-1295-FA29-CCC5-FA0487B7F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2D6B3-C95A-7F5B-E395-8B72C508C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Demonstrator #5</a:t>
            </a:r>
            <a:br>
              <a:rPr lang="en-US" noProof="0" dirty="0"/>
            </a:br>
            <a:r>
              <a:rPr lang="en-US" noProof="0" dirty="0"/>
              <a:t>Statutory cities of Přerov and Mladá Boleslav, Czechia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4ED2C-89A4-38CE-5FEE-0542B0C7B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1725417"/>
            <a:ext cx="5457173" cy="4199394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>
                <a:solidFill>
                  <a:schemeClr val="accent2"/>
                </a:solidFill>
              </a:rPr>
              <a:t>VALORADA actions</a:t>
            </a:r>
          </a:p>
          <a:p>
            <a:pPr algn="l"/>
            <a:r>
              <a:rPr lang="en-US" sz="1800" b="0" i="0" u="none" strike="noStrike" baseline="0" dirty="0">
                <a:latin typeface="AlbertSans-Regular"/>
              </a:rPr>
              <a:t>Determining the most vulnerable urban green areas as well as the key urban green infrastructure</a:t>
            </a:r>
          </a:p>
          <a:p>
            <a:pPr algn="l"/>
            <a:r>
              <a:rPr lang="en-US" sz="1800" b="0" i="0" u="none" strike="noStrike" baseline="0" dirty="0">
                <a:latin typeface="AlbertSans-Regular"/>
              </a:rPr>
              <a:t>Predicting the health state of the urban green functional </a:t>
            </a:r>
            <a:r>
              <a:rPr lang="en-IE" sz="1800" b="0" i="0" u="none" strike="noStrike" baseline="0" dirty="0">
                <a:latin typeface="AlbertSans-Regular"/>
              </a:rPr>
              <a:t>areas in the future</a:t>
            </a:r>
          </a:p>
          <a:p>
            <a:pPr algn="l"/>
            <a:r>
              <a:rPr lang="en-US" sz="1800" b="0" i="0" u="none" strike="noStrike" baseline="0" dirty="0">
                <a:latin typeface="AlbertSans-Regular"/>
              </a:rPr>
              <a:t>Proposing additional nature-based solutions to enhance the city’s adaptation capacity, and thus its climate resilience</a:t>
            </a:r>
          </a:p>
          <a:p>
            <a:pPr algn="l"/>
            <a:endParaRPr lang="en-US" sz="1800" dirty="0">
              <a:latin typeface="AlbertSans-Regular"/>
            </a:endParaRPr>
          </a:p>
          <a:p>
            <a:pPr marL="0" indent="0" algn="l">
              <a:buNone/>
            </a:pPr>
            <a:r>
              <a:rPr lang="en-US" sz="1800" b="1" dirty="0">
                <a:solidFill>
                  <a:schemeClr val="accent2"/>
                </a:solidFill>
                <a:latin typeface="AlbertSans-Regular"/>
              </a:rPr>
              <a:t>Leading partner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9C6CF4-AF23-833C-5A08-6CA4ABC80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Image 5" descr="Une image contenant texte, capture d’écran, Police, Graphique&#10;&#10;Le contenu généré par l’IA peut être incorrect.">
            <a:extLst>
              <a:ext uri="{FF2B5EF4-FFF2-40B4-BE49-F238E27FC236}">
                <a16:creationId xmlns:a16="http://schemas.microsoft.com/office/drawing/2014/main" id="{3CD2BFFE-322C-FD69-27E4-177A24C82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827" y="2132388"/>
            <a:ext cx="5267325" cy="3048000"/>
          </a:xfrm>
          <a:prstGeom prst="rect">
            <a:avLst/>
          </a:prstGeom>
        </p:spPr>
      </p:pic>
      <p:pic>
        <p:nvPicPr>
          <p:cNvPr id="8" name="Image 7" descr="Une image contenant Police, logo, Graphique, symbole&#10;&#10;Le contenu généré par l’IA peut être incorrect.">
            <a:extLst>
              <a:ext uri="{FF2B5EF4-FFF2-40B4-BE49-F238E27FC236}">
                <a16:creationId xmlns:a16="http://schemas.microsoft.com/office/drawing/2014/main" id="{D291CEDD-75A6-3B74-7AFB-D6CC748D50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0248" y="4796703"/>
            <a:ext cx="1643203" cy="925671"/>
          </a:xfrm>
          <a:prstGeom prst="rect">
            <a:avLst/>
          </a:prstGeom>
        </p:spPr>
      </p:pic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5BD1447-CB37-80F0-5899-41B431D91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0D6A-447D-C244-A023-753E8EE8976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7528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9F2B7A-B94B-D8C8-CB33-C81DE6DFF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Mentimeter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6EDD9CE-F5CE-C212-0F0D-DD64FDF5A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0D6A-447D-C244-A023-753E8EE8976B}" type="slidenum">
              <a:rPr lang="fr-FR" smtClean="0"/>
              <a:t>15</a:t>
            </a:fld>
            <a:endParaRPr lang="fr-FR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5A9A548-2D83-836B-42C2-D5BFA93C2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555" y="1653882"/>
            <a:ext cx="7808890" cy="434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801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FDCA19-352D-9BE3-25C7-5EB59B65A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Many thanks!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79D6F76-25FD-F318-0CDE-48BD26DCB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GB" sz="2400" dirty="0">
                <a:hlinkClick r:id="rId2"/>
              </a:rPr>
              <a:t>christopher.oligschlaeger@earsc.org</a:t>
            </a:r>
            <a:endParaRPr lang="en-GB" sz="2400" dirty="0"/>
          </a:p>
          <a:p>
            <a:r>
              <a:rPr lang="en-GB" sz="2400" dirty="0">
                <a:hlinkClick r:id="rId3"/>
              </a:rPr>
              <a:t>cristobal.reveco@hereon.de</a:t>
            </a:r>
            <a:r>
              <a:rPr lang="en-GB" sz="2400" dirty="0"/>
              <a:t> (Project coordinator)</a:t>
            </a:r>
          </a:p>
          <a:p>
            <a:r>
              <a:rPr lang="en-GB" sz="2400" dirty="0">
                <a:hlinkClick r:id="rId4"/>
              </a:rPr>
              <a:t>vokral@asitis.cz</a:t>
            </a:r>
            <a:r>
              <a:rPr lang="en-GB" sz="2400" dirty="0"/>
              <a:t> (Technical partner)</a:t>
            </a:r>
          </a:p>
          <a:p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81B37CB-70AF-1F71-9E3D-C17462B5F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0D6A-447D-C244-A023-753E8EE8976B}" type="slidenum">
              <a:rPr lang="fr-FR" smtClean="0"/>
              <a:t>16</a:t>
            </a:fld>
            <a:endParaRPr lang="fr-FR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29322E50-0DEF-936B-C3A0-0F5488F5F55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8790"/>
          <a:stretch/>
        </p:blipFill>
        <p:spPr>
          <a:xfrm>
            <a:off x="3057051" y="3694465"/>
            <a:ext cx="6077898" cy="223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754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5347C-6E9B-34F3-EFE8-C322667D5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B085E-9FB2-19D4-E77E-B8E1F12F5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Housekeeping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435EA-AB58-4A98-3EE9-80BF220AB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880" y="1684422"/>
            <a:ext cx="11208467" cy="4363452"/>
          </a:xfrm>
        </p:spPr>
        <p:txBody>
          <a:bodyPr anchor="t"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400" kern="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Use your FULL NAME &amp; ORGANISATION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400" kern="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MUTE YOUR MICROPHONE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400" kern="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Feel free to USE your CAMERA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400" kern="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Use the Chat for questions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400" kern="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Introduce yourself when you start speaking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400" kern="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workshop will be recorded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9EFE89-861D-9F8A-209A-C012B1AEB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0D6A-447D-C244-A023-753E8EE8976B}" type="slidenum">
              <a:rPr lang="fr-FR" smtClean="0"/>
              <a:t>2</a:t>
            </a:fld>
            <a:endParaRPr lang="fr-FR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AC846C3-22EE-904F-0AB9-1DB6EDA20D47}"/>
              </a:ext>
            </a:extLst>
          </p:cNvPr>
          <p:cNvSpPr txBox="1">
            <a:spLocks/>
          </p:cNvSpPr>
          <p:nvPr/>
        </p:nvSpPr>
        <p:spPr>
          <a:xfrm>
            <a:off x="547387" y="1681843"/>
            <a:ext cx="11015960" cy="45376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1600" b="1" noProof="0" dirty="0"/>
          </a:p>
        </p:txBody>
      </p:sp>
      <p:pic>
        <p:nvPicPr>
          <p:cNvPr id="8" name="Grafik 7" descr="Checkliste">
            <a:extLst>
              <a:ext uri="{FF2B5EF4-FFF2-40B4-BE49-F238E27FC236}">
                <a16:creationId xmlns:a16="http://schemas.microsoft.com/office/drawing/2014/main" id="{23128CFE-6478-2523-0BB5-F634FA3E78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76977" y="1681843"/>
            <a:ext cx="3281717" cy="328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476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F701EB-74A9-E462-4D00-69B6A1A28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56AEB-2D57-C3C8-1279-93B74ECC3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About the Scalability Workshop Series</a:t>
            </a:r>
            <a:endParaRPr lang="en-GB" dirty="0">
              <a:latin typeface="Helvetica Light" panose="020B0403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7CC2A-5367-7E84-58FD-CD4751EB2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880" y="1684422"/>
            <a:ext cx="11208467" cy="4363452"/>
          </a:xfrm>
        </p:spPr>
        <p:txBody>
          <a:bodyPr anchor="t"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kern="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series of workshops across Europe to:</a:t>
            </a:r>
          </a:p>
          <a:p>
            <a:pPr lvl="1" algn="just">
              <a:lnSpc>
                <a:spcPct val="107000"/>
              </a:lnSpc>
              <a:spcAft>
                <a:spcPts val="800"/>
              </a:spcAft>
            </a:pPr>
            <a:r>
              <a:rPr lang="en-GB" kern="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Share real experiences from project demonstrator regions</a:t>
            </a:r>
          </a:p>
          <a:p>
            <a:pPr lvl="1" algn="just">
              <a:lnSpc>
                <a:spcPct val="107000"/>
              </a:lnSpc>
              <a:spcAft>
                <a:spcPts val="800"/>
              </a:spcAft>
            </a:pPr>
            <a:r>
              <a:rPr lang="en-GB" kern="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Engage local and regional stakeholders</a:t>
            </a:r>
          </a:p>
          <a:p>
            <a:pPr lvl="1" algn="just">
              <a:lnSpc>
                <a:spcPct val="107000"/>
              </a:lnSpc>
              <a:spcAft>
                <a:spcPts val="800"/>
              </a:spcAft>
            </a:pPr>
            <a:r>
              <a:rPr lang="en-GB" kern="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Explore how climate risk tools can be scaled and reused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kern="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Based on practical case studies, co-developed by users who applied the tools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kern="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Designed to foster peer learning, feedback and future collaboration</a:t>
            </a:r>
            <a:endParaRPr lang="en-GB" kern="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94D5BA-21A2-C2A9-AA4B-34C0324AD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0D6A-447D-C244-A023-753E8EE8976B}" type="slidenum">
              <a:rPr lang="fr-FR" smtClean="0"/>
              <a:t>3</a:t>
            </a:fld>
            <a:endParaRPr lang="fr-FR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1D02633-A1C1-8760-D229-B40F371325D3}"/>
              </a:ext>
            </a:extLst>
          </p:cNvPr>
          <p:cNvSpPr txBox="1">
            <a:spLocks/>
          </p:cNvSpPr>
          <p:nvPr/>
        </p:nvSpPr>
        <p:spPr>
          <a:xfrm>
            <a:off x="547387" y="1681843"/>
            <a:ext cx="10914346" cy="45376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spcAft>
                <a:spcPts val="800"/>
              </a:spcAft>
              <a:buNone/>
            </a:pPr>
            <a:endParaRPr lang="de-DE" sz="1600" b="1" dirty="0"/>
          </a:p>
        </p:txBody>
      </p:sp>
      <p:pic>
        <p:nvPicPr>
          <p:cNvPr id="1028" name="Picture 4" descr="Online Workshop Icons - Free SVG &amp; PNG Online Workshop Images - Noun Project">
            <a:extLst>
              <a:ext uri="{FF2B5EF4-FFF2-40B4-BE49-F238E27FC236}">
                <a16:creationId xmlns:a16="http://schemas.microsoft.com/office/drawing/2014/main" id="{D3695895-A15D-0891-A8AB-78CACD3E0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470" y="1681843"/>
            <a:ext cx="2746957" cy="274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027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5A5EA4-5231-FB5A-CBCD-7877AEC2F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D3E92-1B8A-1E91-56E7-7B3A61599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Why Are We Doing This?</a:t>
            </a:r>
            <a:endParaRPr lang="en-GB" dirty="0">
              <a:latin typeface="Helvetica Light" panose="020B0403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B31B8-38EF-8A96-BC02-FEEBD3851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3189" y="1684422"/>
            <a:ext cx="8746190" cy="4363452"/>
          </a:xfrm>
        </p:spPr>
        <p:txBody>
          <a:bodyPr anchor="t">
            <a:normAutofit/>
          </a:bodyPr>
          <a:lstStyle/>
          <a:p>
            <a:pPr marL="0" indent="0" algn="just">
              <a:lnSpc>
                <a:spcPct val="200000"/>
              </a:lnSpc>
              <a:spcAft>
                <a:spcPts val="800"/>
              </a:spcAft>
              <a:buNone/>
            </a:pPr>
            <a:r>
              <a:rPr lang="en-GB" kern="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Climate risks are local, but data and solutions can be shared</a:t>
            </a:r>
          </a:p>
          <a:p>
            <a:pPr marL="0" indent="0" algn="just">
              <a:lnSpc>
                <a:spcPct val="200000"/>
              </a:lnSpc>
              <a:spcAft>
                <a:spcPts val="800"/>
              </a:spcAft>
              <a:buNone/>
            </a:pPr>
            <a:r>
              <a:rPr lang="en-GB" kern="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VALORADA provides actionable indicators for planning</a:t>
            </a:r>
          </a:p>
          <a:p>
            <a:pPr marL="0" indent="0" algn="just">
              <a:lnSpc>
                <a:spcPct val="200000"/>
              </a:lnSpc>
              <a:spcAft>
                <a:spcPts val="800"/>
              </a:spcAft>
              <a:buNone/>
            </a:pPr>
            <a:r>
              <a:rPr lang="en-GB" kern="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Peer learning builds confidence in adopting new tools</a:t>
            </a:r>
          </a:p>
          <a:p>
            <a:pPr marL="0" indent="0" algn="just">
              <a:lnSpc>
                <a:spcPct val="200000"/>
              </a:lnSpc>
              <a:spcAft>
                <a:spcPts val="800"/>
              </a:spcAft>
              <a:buNone/>
            </a:pPr>
            <a:r>
              <a:rPr lang="en-GB" kern="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Our goal: empower more regions to pursue data-driven climate adaptation</a:t>
            </a:r>
            <a:endParaRPr lang="en-GB" sz="1800" kern="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2297A7-06B9-C2C7-41DB-C4BD21338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0D6A-447D-C244-A023-753E8EE8976B}" type="slidenum">
              <a:rPr lang="fr-FR" smtClean="0"/>
              <a:t>4</a:t>
            </a:fld>
            <a:endParaRPr lang="fr-FR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6155112-82C3-02D5-95A2-899FCD090863}"/>
              </a:ext>
            </a:extLst>
          </p:cNvPr>
          <p:cNvSpPr txBox="1">
            <a:spLocks/>
          </p:cNvSpPr>
          <p:nvPr/>
        </p:nvSpPr>
        <p:spPr>
          <a:xfrm>
            <a:off x="933757" y="1681843"/>
            <a:ext cx="10914346" cy="45376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spcAft>
                <a:spcPts val="800"/>
              </a:spcAft>
              <a:buNone/>
            </a:pPr>
            <a:endParaRPr lang="de-DE" sz="1600" b="1" dirty="0"/>
          </a:p>
          <a:p>
            <a:pPr marL="0" indent="0" algn="just">
              <a:lnSpc>
                <a:spcPct val="110000"/>
              </a:lnSpc>
              <a:spcAft>
                <a:spcPts val="800"/>
              </a:spcAft>
              <a:buNone/>
            </a:pPr>
            <a:endParaRPr lang="en-GB" sz="1600" b="1" dirty="0"/>
          </a:p>
          <a:p>
            <a:pPr marL="0" indent="0" algn="just">
              <a:lnSpc>
                <a:spcPct val="110000"/>
              </a:lnSpc>
              <a:spcAft>
                <a:spcPts val="800"/>
              </a:spcAft>
              <a:buNone/>
            </a:pPr>
            <a:endParaRPr lang="de-DE" sz="1600" b="1" dirty="0"/>
          </a:p>
        </p:txBody>
      </p:sp>
      <p:pic>
        <p:nvPicPr>
          <p:cNvPr id="7" name="Grafik 6" descr="Gruppenbrainstorming">
            <a:extLst>
              <a:ext uri="{FF2B5EF4-FFF2-40B4-BE49-F238E27FC236}">
                <a16:creationId xmlns:a16="http://schemas.microsoft.com/office/drawing/2014/main" id="{C0E91B4B-661E-A9FB-04CC-6FD673B5F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0869" y="3468505"/>
            <a:ext cx="603422" cy="603422"/>
          </a:xfrm>
          <a:prstGeom prst="rect">
            <a:avLst/>
          </a:prstGeom>
        </p:spPr>
      </p:pic>
      <p:pic>
        <p:nvPicPr>
          <p:cNvPr id="11" name="Grafik 10" descr="Thermometer">
            <a:extLst>
              <a:ext uri="{FF2B5EF4-FFF2-40B4-BE49-F238E27FC236}">
                <a16:creationId xmlns:a16="http://schemas.microsoft.com/office/drawing/2014/main" id="{453D951E-BA71-73B7-76E8-A380203F7B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0869" y="1802879"/>
            <a:ext cx="584358" cy="584358"/>
          </a:xfrm>
          <a:prstGeom prst="rect">
            <a:avLst/>
          </a:prstGeom>
        </p:spPr>
      </p:pic>
      <p:pic>
        <p:nvPicPr>
          <p:cNvPr id="13" name="Grafik 12" descr="Checkliste">
            <a:extLst>
              <a:ext uri="{FF2B5EF4-FFF2-40B4-BE49-F238E27FC236}">
                <a16:creationId xmlns:a16="http://schemas.microsoft.com/office/drawing/2014/main" id="{290CE7E7-CBF4-5AF0-F20D-BE31F4088A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60869" y="2635692"/>
            <a:ext cx="584358" cy="584358"/>
          </a:xfrm>
          <a:prstGeom prst="rect">
            <a:avLst/>
          </a:prstGeom>
        </p:spPr>
      </p:pic>
      <p:pic>
        <p:nvPicPr>
          <p:cNvPr id="2056" name="Picture 8" descr="Empowerment Icons - Free SVG &amp; PNG Empowerment Images - Noun Project">
            <a:extLst>
              <a:ext uri="{FF2B5EF4-FFF2-40B4-BE49-F238E27FC236}">
                <a16:creationId xmlns:a16="http://schemas.microsoft.com/office/drawing/2014/main" id="{37615FBE-8A1F-4B99-84A3-1F0FCDF79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934" y="4320382"/>
            <a:ext cx="494227" cy="49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434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F417B7-FE57-EED5-871B-81A4041C61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CCAE3-9522-C5C9-DE2C-97E8AE208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Today’s Agenda</a:t>
            </a:r>
            <a:endParaRPr lang="en-GB" dirty="0">
              <a:latin typeface="Helvetica Light" panose="020B0403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F42A4-98FB-D138-85D8-BB842B3CD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594" y="1684422"/>
            <a:ext cx="9793667" cy="4363452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800" kern="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Introduction to the project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800" kern="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How the indicators &amp; tools were developed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800" kern="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Live demo of the VALORADA dashboard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800" kern="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Local user experience from Přerov and Mladá Boleslav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800" kern="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Interactive discussion &amp; feedback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GB" sz="1800" kern="0" dirty="0"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i="1" dirty="0"/>
              <a:t>We invite you to ask, share and explore how the indicators and tools could support your own work.</a:t>
            </a:r>
            <a:endParaRPr lang="en-GB" sz="1800" i="1" kern="0" dirty="0"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sz="1800" kern="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67CBC0-3CD2-3185-D21D-D1C946E81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0D6A-447D-C244-A023-753E8EE8976B}" type="slidenum">
              <a:rPr lang="fr-FR" smtClean="0"/>
              <a:t>5</a:t>
            </a:fld>
            <a:endParaRPr lang="fr-FR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CD362C9-7612-3E33-5B96-6C0BE92D66CA}"/>
              </a:ext>
            </a:extLst>
          </p:cNvPr>
          <p:cNvSpPr txBox="1">
            <a:spLocks/>
          </p:cNvSpPr>
          <p:nvPr/>
        </p:nvSpPr>
        <p:spPr>
          <a:xfrm>
            <a:off x="547387" y="1681843"/>
            <a:ext cx="10914346" cy="45376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spcAft>
                <a:spcPts val="800"/>
              </a:spcAft>
              <a:buNone/>
            </a:pPr>
            <a:endParaRPr lang="de-DE" sz="1600" b="1" dirty="0"/>
          </a:p>
          <a:p>
            <a:pPr marL="0" indent="0" algn="just">
              <a:lnSpc>
                <a:spcPct val="110000"/>
              </a:lnSpc>
              <a:spcAft>
                <a:spcPts val="800"/>
              </a:spcAft>
              <a:buNone/>
            </a:pPr>
            <a:endParaRPr lang="en-GB" sz="1600" b="1" dirty="0"/>
          </a:p>
          <a:p>
            <a:pPr marL="0" indent="0" algn="just">
              <a:lnSpc>
                <a:spcPct val="110000"/>
              </a:lnSpc>
              <a:spcAft>
                <a:spcPts val="800"/>
              </a:spcAft>
              <a:buNone/>
            </a:pPr>
            <a:endParaRPr lang="de-DE" sz="1600" b="1" dirty="0"/>
          </a:p>
        </p:txBody>
      </p:sp>
    </p:spTree>
    <p:extLst>
      <p:ext uri="{BB962C8B-B14F-4D97-AF65-F5344CB8AC3E}">
        <p14:creationId xmlns:p14="http://schemas.microsoft.com/office/powerpoint/2010/main" val="4172209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E4415-A395-C1AD-F2AF-A8F5088BF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VALORADA at a </a:t>
            </a:r>
            <a:r>
              <a:rPr lang="fr-FR" dirty="0" err="1"/>
              <a:t>glance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6D88C7-AC00-0729-B03A-35537B9C1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25CC32-EDA9-8F7C-E7AA-D8ED75E5E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8F556D8A-EAB4-2FE0-332D-D99B98B4F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9DA150-4EB9-2A88-8C86-016CABD31240}"/>
              </a:ext>
            </a:extLst>
          </p:cNvPr>
          <p:cNvSpPr txBox="1"/>
          <p:nvPr/>
        </p:nvSpPr>
        <p:spPr>
          <a:xfrm>
            <a:off x="600800" y="1855945"/>
            <a:ext cx="4739296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VALORADA</a:t>
            </a:r>
            <a:r>
              <a:rPr kumimoji="0" lang="en-GB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is a project funded by the </a:t>
            </a: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European Commission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in the framework of the </a:t>
            </a: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HORIZON EUROPE programme</a:t>
            </a:r>
            <a:r>
              <a:rPr lang="en-GB" altLang="en-US" sz="2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under Grant Agreement Number </a:t>
            </a:r>
            <a:r>
              <a:rPr lang="en-GB" sz="2000" b="1" dirty="0">
                <a:solidFill>
                  <a:srgbClr val="000000"/>
                </a:solidFill>
                <a:cs typeface="Arial" panose="020B0604020202020204" pitchFamily="34" charset="0"/>
              </a:rPr>
              <a:t>101112837</a:t>
            </a:r>
            <a:r>
              <a:rPr lang="en-GB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Image 4" descr="Une image contenant texte, Monde, capture d’écran, Terre&#10;&#10;Le contenu généré par l’IA peut être incorrect.">
            <a:extLst>
              <a:ext uri="{FF2B5EF4-FFF2-40B4-BE49-F238E27FC236}">
                <a16:creationId xmlns:a16="http://schemas.microsoft.com/office/drawing/2014/main" id="{C0F812F8-FD85-3652-7037-42E663E58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542" y="1725417"/>
            <a:ext cx="6648703" cy="4260710"/>
          </a:xfrm>
          <a:prstGeom prst="rect">
            <a:avLst/>
          </a:prstGeom>
        </p:spPr>
      </p:pic>
      <p:pic>
        <p:nvPicPr>
          <p:cNvPr id="7" name="Image 6" descr="Une image contenant texte, capture d’écran, logo, Police&#10;&#10;Le contenu généré par l’IA peut être incorrect.">
            <a:extLst>
              <a:ext uri="{FF2B5EF4-FFF2-40B4-BE49-F238E27FC236}">
                <a16:creationId xmlns:a16="http://schemas.microsoft.com/office/drawing/2014/main" id="{F15CCD4C-5ECC-7F9C-1A33-5EAA00F5418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610" t="28267" r="19126" b="28667"/>
          <a:stretch/>
        </p:blipFill>
        <p:spPr>
          <a:xfrm>
            <a:off x="600800" y="3777093"/>
            <a:ext cx="4147503" cy="1868401"/>
          </a:xfrm>
          <a:prstGeom prst="rect">
            <a:avLst/>
          </a:prstGeom>
        </p:spPr>
      </p:pic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722EB503-1AF7-0549-B249-64F0ECF28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0D6A-447D-C244-A023-753E8EE8976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2531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FF197-F998-15E1-7128-2E3911A36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VALORADA’s</a:t>
            </a:r>
            <a:r>
              <a:rPr lang="fr-FR" dirty="0"/>
              <a:t> </a:t>
            </a:r>
            <a:r>
              <a:rPr lang="fr-FR" dirty="0" err="1"/>
              <a:t>alignment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the </a:t>
            </a:r>
            <a:r>
              <a:rPr lang="fr-FR" dirty="0" err="1"/>
              <a:t>EU’s</a:t>
            </a:r>
            <a:r>
              <a:rPr lang="fr-FR" dirty="0"/>
              <a:t> Mission Adaptation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1D7F0-71EE-F97C-42B7-C363CB318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27" y="1709929"/>
            <a:ext cx="10914346" cy="3730162"/>
          </a:xfrm>
        </p:spPr>
        <p:txBody>
          <a:bodyPr/>
          <a:lstStyle/>
          <a:p>
            <a:pPr marL="0" indent="0" algn="just" rtl="0" fontAlgn="base">
              <a:buNone/>
            </a:pPr>
            <a:r>
              <a:rPr lang="en-GB" sz="1800" dirty="0">
                <a:solidFill>
                  <a:srgbClr val="000000"/>
                </a:solidFill>
                <a:cs typeface="Arial"/>
              </a:rPr>
              <a:t>The goal of the VALORADA project is to empower </a:t>
            </a:r>
            <a:r>
              <a:rPr lang="en-GB" sz="1800" b="1" dirty="0">
                <a:solidFill>
                  <a:srgbClr val="000000"/>
                </a:solidFill>
                <a:cs typeface="Arial"/>
              </a:rPr>
              <a:t>European regions </a:t>
            </a:r>
            <a:r>
              <a:rPr lang="en-GB" sz="1800" dirty="0">
                <a:solidFill>
                  <a:srgbClr val="000000"/>
                </a:solidFill>
                <a:cs typeface="Arial"/>
              </a:rPr>
              <a:t>and </a:t>
            </a:r>
            <a:r>
              <a:rPr lang="en-GB" sz="1800" b="1" dirty="0">
                <a:solidFill>
                  <a:srgbClr val="000000"/>
                </a:solidFill>
                <a:cs typeface="Arial"/>
              </a:rPr>
              <a:t>cities</a:t>
            </a:r>
            <a:r>
              <a:rPr lang="en-GB" sz="1800" dirty="0">
                <a:solidFill>
                  <a:srgbClr val="000000"/>
                </a:solidFill>
                <a:cs typeface="Arial"/>
              </a:rPr>
              <a:t> to steer the upcoming societal transformation towards sustainable and climate-resilient development. VALORADA project is in line with the EU’s </a:t>
            </a:r>
            <a:r>
              <a:rPr lang="en-GB" sz="1800" b="1" dirty="0">
                <a:solidFill>
                  <a:srgbClr val="000000"/>
                </a:solidFill>
                <a:cs typeface="Arial"/>
              </a:rPr>
              <a:t>Adaptation Mission </a:t>
            </a:r>
            <a:r>
              <a:rPr lang="en-GB" sz="1800" dirty="0">
                <a:solidFill>
                  <a:srgbClr val="000000"/>
                </a:solidFill>
                <a:cs typeface="Arial"/>
              </a:rPr>
              <a:t>to transform </a:t>
            </a:r>
            <a:r>
              <a:rPr lang="en-GB" sz="1800" b="1" dirty="0">
                <a:solidFill>
                  <a:srgbClr val="000000"/>
                </a:solidFill>
                <a:cs typeface="Arial"/>
              </a:rPr>
              <a:t>150</a:t>
            </a:r>
            <a:r>
              <a:rPr lang="en-GB" sz="1800" dirty="0">
                <a:solidFill>
                  <a:srgbClr val="000000"/>
                </a:solidFill>
                <a:cs typeface="Arial"/>
              </a:rPr>
              <a:t> European regions into sustainable and climate-resilient regions by </a:t>
            </a:r>
            <a:r>
              <a:rPr lang="en-GB" sz="1800" b="1" dirty="0">
                <a:solidFill>
                  <a:srgbClr val="000000"/>
                </a:solidFill>
                <a:cs typeface="Arial"/>
              </a:rPr>
              <a:t>2030</a:t>
            </a:r>
            <a:r>
              <a:rPr lang="en-GB" sz="1800" dirty="0">
                <a:solidFill>
                  <a:srgbClr val="000000"/>
                </a:solidFill>
                <a:cs typeface="Arial"/>
              </a:rPr>
              <a:t> in order to:  </a:t>
            </a:r>
          </a:p>
          <a:p>
            <a:pPr algn="just" rtl="0" fontAlgn="base">
              <a:lnSpc>
                <a:spcPct val="150000"/>
              </a:lnSpc>
            </a:pPr>
            <a:r>
              <a:rPr lang="en-GB" sz="1800" b="1" dirty="0">
                <a:solidFill>
                  <a:srgbClr val="000000"/>
                </a:solidFill>
                <a:cs typeface="Arial"/>
              </a:rPr>
              <a:t>Support European regions and communities to become climate resilient.  </a:t>
            </a:r>
          </a:p>
          <a:p>
            <a:pPr algn="just" rtl="0" fontAlgn="base">
              <a:lnSpc>
                <a:spcPct val="150000"/>
              </a:lnSpc>
            </a:pPr>
            <a:r>
              <a:rPr lang="en-GB" sz="1800" b="1" dirty="0">
                <a:solidFill>
                  <a:srgbClr val="000000"/>
                </a:solidFill>
                <a:cs typeface="Arial"/>
              </a:rPr>
              <a:t>Accelerate societal transformations to climate resilience in European regions and communities.  </a:t>
            </a:r>
          </a:p>
          <a:p>
            <a:pPr algn="just" rtl="0" fontAlgn="base">
              <a:lnSpc>
                <a:spcPct val="150000"/>
              </a:lnSpc>
            </a:pPr>
            <a:r>
              <a:rPr lang="en-GB" sz="1800" b="1" dirty="0">
                <a:solidFill>
                  <a:srgbClr val="000000"/>
                </a:solidFill>
                <a:cs typeface="Arial"/>
              </a:rPr>
              <a:t>Demonstrate systemic transformations to climate resilience in European regions and communities; improving access to and usability of available climate data for adaptation purposes is urgently needed.  </a:t>
            </a:r>
          </a:p>
          <a:p>
            <a:pPr marL="0" indent="0" algn="l">
              <a:buNone/>
            </a:pPr>
            <a:endParaRPr lang="en-GB" sz="18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016330-2604-7C2C-33E1-DCECFB2BD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8595DB3D-3BCF-87AE-FB5F-36559823C79D}"/>
              </a:ext>
            </a:extLst>
          </p:cNvPr>
          <p:cNvSpPr/>
          <p:nvPr/>
        </p:nvSpPr>
        <p:spPr>
          <a:xfrm>
            <a:off x="602251" y="3091854"/>
            <a:ext cx="274320" cy="2743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1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69F46359-B303-70E9-C66B-4831D9EBA775}"/>
              </a:ext>
            </a:extLst>
          </p:cNvPr>
          <p:cNvSpPr/>
          <p:nvPr/>
        </p:nvSpPr>
        <p:spPr>
          <a:xfrm>
            <a:off x="602251" y="3649638"/>
            <a:ext cx="274320" cy="2743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2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D52B4AE7-D101-FE0F-2A69-E785584D11A4}"/>
              </a:ext>
            </a:extLst>
          </p:cNvPr>
          <p:cNvSpPr/>
          <p:nvPr/>
        </p:nvSpPr>
        <p:spPr>
          <a:xfrm>
            <a:off x="602251" y="4184353"/>
            <a:ext cx="274320" cy="2743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3</a:t>
            </a:r>
          </a:p>
        </p:txBody>
      </p:sp>
      <p:pic>
        <p:nvPicPr>
          <p:cNvPr id="9" name="Image 8" descr="Une image contenant Graphique, Caractère coloré, cercle, graphisme&#10;&#10;Le contenu généré par l’IA peut être incorrect.">
            <a:extLst>
              <a:ext uri="{FF2B5EF4-FFF2-40B4-BE49-F238E27FC236}">
                <a16:creationId xmlns:a16="http://schemas.microsoft.com/office/drawing/2014/main" id="{04FBD445-2C61-C015-F276-1F84DD213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78" y="5233533"/>
            <a:ext cx="11689842" cy="1001986"/>
          </a:xfrm>
          <a:prstGeom prst="rect">
            <a:avLst/>
          </a:prstGeom>
        </p:spPr>
      </p:pic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5F4F21B-EC6A-A46F-894B-D2BB9F113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0D6A-447D-C244-A023-753E8EE8976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1753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C0D2D-3FEC-CEC3-7A68-999DFA3DE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Objectives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4504C5-452D-1C9A-9835-F58456885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id="{F9FE90AA-2D52-4172-B509-2D5984B7D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903" y="2146230"/>
            <a:ext cx="5299135" cy="2189725"/>
          </a:xfrm>
          <a:prstGeom prst="rect">
            <a:avLst/>
          </a:prstGeom>
          <a:solidFill>
            <a:schemeClr val="accent4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126">
              <a:defRPr/>
            </a:pPr>
            <a:endParaRPr lang="en-US" sz="1633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Rectangle 3">
            <a:extLst>
              <a:ext uri="{FF2B5EF4-FFF2-40B4-BE49-F238E27FC236}">
                <a16:creationId xmlns:a16="http://schemas.microsoft.com/office/drawing/2014/main" id="{922EF03B-0114-79C7-DB72-BB1D33849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9521" y="2169848"/>
            <a:ext cx="5782139" cy="2160778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126">
              <a:spcAft>
                <a:spcPts val="200"/>
              </a:spcAft>
              <a:defRPr/>
            </a:pPr>
            <a:endParaRPr lang="en-US" sz="1633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Rectangle 8">
            <a:extLst>
              <a:ext uri="{FF2B5EF4-FFF2-40B4-BE49-F238E27FC236}">
                <a16:creationId xmlns:a16="http://schemas.microsoft.com/office/drawing/2014/main" id="{D511389E-8D12-BAB2-6032-972112408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144" y="1570600"/>
            <a:ext cx="467432" cy="57030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accent4"/>
            </a:solidFill>
            <a:miter lim="800000"/>
            <a:headEnd/>
            <a:tailEnd/>
          </a:ln>
        </p:spPr>
        <p:txBody>
          <a:bodyPr wrap="none" lIns="93604" tIns="32643" rIns="93604" bIns="45981" anchor="ctr"/>
          <a:lstStyle/>
          <a:p>
            <a:pPr algn="ctr" defTabSz="945706" eaLnBrk="0" hangingPunct="0">
              <a:defRPr/>
            </a:pPr>
            <a:r>
              <a:rPr lang="en-US" sz="2000" b="1" dirty="0">
                <a:solidFill>
                  <a:srgbClr val="FFFFFF"/>
                </a:solidFill>
                <a:latin typeface="Arial"/>
              </a:rPr>
              <a:t>1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FDC32A1-32EE-4148-6594-039E7312E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340" y="2162941"/>
            <a:ext cx="5171679" cy="2341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285750" indent="-285750" defTabSz="698124">
              <a:lnSpc>
                <a:spcPct val="95000"/>
              </a:lnSpc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Identifying the main risk factors to be prioritised in adaptation strategies</a:t>
            </a:r>
          </a:p>
          <a:p>
            <a:pPr marL="285750" indent="-285750" defTabSz="698124">
              <a:lnSpc>
                <a:spcPct val="95000"/>
              </a:lnSpc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</a:rPr>
              <a:t>Identifying, describing and appraising accessibility, usability, customisation and adaptability of existing European climate and non-climate data and data portals with respect to user requirements at a regional level</a:t>
            </a:r>
          </a:p>
          <a:p>
            <a:pPr marL="285750" indent="-285750" defTabSz="698124">
              <a:lnSpc>
                <a:spcPct val="95000"/>
              </a:lnSpc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</a:rPr>
              <a:t>Co-constructing a legitimised and operational framework of climate value associated with socioeconomic, demographic and Earth observation datasets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698124">
              <a:lnSpc>
                <a:spcPct val="95000"/>
              </a:lnSpc>
              <a:spcAft>
                <a:spcPts val="200"/>
              </a:spcAft>
              <a:defRPr/>
            </a:pPr>
            <a:endParaRPr lang="de-DE" sz="1088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F1CCB82-762C-BB5C-AD7D-8E21C495E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389130"/>
            <a:ext cx="5526024" cy="1871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285750" lvl="1" indent="-285750" defTabSz="698124">
              <a:lnSpc>
                <a:spcPct val="95000"/>
              </a:lnSpc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</a:rPr>
              <a:t>Co-developing and applying protocols and guidelines to generate “resilience-information catalogues” in each demonstrator</a:t>
            </a:r>
          </a:p>
          <a:p>
            <a:pPr marL="285750" lvl="1" indent="-285750" defTabSz="698124">
              <a:lnSpc>
                <a:spcPct val="95000"/>
              </a:lnSpc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</a:rPr>
              <a:t>Identifying climate-risk indicators that provide contextualisation of vulnerability, exposure and adaptive capacity</a:t>
            </a:r>
          </a:p>
          <a:p>
            <a:pPr marL="285750" lvl="1" indent="-285750" defTabSz="698124">
              <a:lnSpc>
                <a:spcPct val="95000"/>
              </a:lnSpc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</a:rPr>
              <a:t>Co-developing customizable data manipulation tools to support contextualising climate and non-climate data</a:t>
            </a:r>
          </a:p>
        </p:txBody>
      </p:sp>
      <p:sp>
        <p:nvSpPr>
          <p:cNvPr id="54" name="Rectangle 9">
            <a:extLst>
              <a:ext uri="{FF2B5EF4-FFF2-40B4-BE49-F238E27FC236}">
                <a16:creationId xmlns:a16="http://schemas.microsoft.com/office/drawing/2014/main" id="{C855A7BC-13A3-C789-227A-D819F01E1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9521" y="1578033"/>
            <a:ext cx="482300" cy="584774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lIns="93604" tIns="32643" rIns="93604" bIns="45981" anchor="ctr"/>
          <a:lstStyle/>
          <a:p>
            <a:pPr algn="ctr" defTabSz="945706" eaLnBrk="0" hangingPunct="0">
              <a:defRPr/>
            </a:pPr>
            <a:r>
              <a:rPr lang="en-US" sz="2000" b="1" dirty="0">
                <a:solidFill>
                  <a:srgbClr val="FFFFFF"/>
                </a:solidFill>
                <a:latin typeface="Arial"/>
              </a:rPr>
              <a:t>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BFE3CE0-C3E2-FF7E-BFCD-770C88D5A0A8}"/>
              </a:ext>
            </a:extLst>
          </p:cNvPr>
          <p:cNvSpPr txBox="1"/>
          <p:nvPr/>
        </p:nvSpPr>
        <p:spPr>
          <a:xfrm>
            <a:off x="778411" y="1338850"/>
            <a:ext cx="4900184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914126">
              <a:defRPr/>
            </a:pPr>
            <a:endParaRPr lang="en-GB" sz="16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defTabSz="914126">
              <a:defRPr/>
            </a:pPr>
            <a:r>
              <a:rPr lang="en-GB" sz="1600" b="1" dirty="0">
                <a:solidFill>
                  <a:schemeClr val="accent2"/>
                </a:solidFill>
                <a:latin typeface="Calibri" panose="020F0502020204030204" pitchFamily="34" charset="0"/>
              </a:rPr>
              <a:t>Assessing the data baseline for climate adaptation and climate resilience needed on a regional and local scale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F83311E-69F4-26DD-859A-3DE4485E997E}"/>
              </a:ext>
            </a:extLst>
          </p:cNvPr>
          <p:cNvSpPr txBox="1"/>
          <p:nvPr/>
        </p:nvSpPr>
        <p:spPr>
          <a:xfrm>
            <a:off x="6447474" y="1582308"/>
            <a:ext cx="54006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126">
              <a:defRPr/>
            </a:pPr>
            <a:r>
              <a:rPr lang="en-GB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Showcasing the added value of prototype data manipulation tools through demonstration activities and evaluation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75311A07-4EB2-26CD-FADE-2DD88140873E}"/>
              </a:ext>
            </a:extLst>
          </p:cNvPr>
          <p:cNvGrpSpPr/>
          <p:nvPr/>
        </p:nvGrpSpPr>
        <p:grpSpPr>
          <a:xfrm>
            <a:off x="1731905" y="4389624"/>
            <a:ext cx="8728190" cy="1799127"/>
            <a:chOff x="1575426" y="4345099"/>
            <a:chExt cx="8728190" cy="1799127"/>
          </a:xfrm>
        </p:grpSpPr>
        <p:sp>
          <p:nvSpPr>
            <p:cNvPr id="49" name="Rectangle 4">
              <a:extLst>
                <a:ext uri="{FF2B5EF4-FFF2-40B4-BE49-F238E27FC236}">
                  <a16:creationId xmlns:a16="http://schemas.microsoft.com/office/drawing/2014/main" id="{23F1441E-4838-C212-17F7-3CD59916E2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5426" y="4867413"/>
              <a:ext cx="8728190" cy="1276813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742950" lvl="1" indent="-285750" rtl="0">
                <a:buFont typeface="Arial" panose="020B0604020202020204" pitchFamily="34" charset="0"/>
                <a:buChar char="•"/>
                <a:tabLst>
                  <a:tab pos="914400" algn="l"/>
                </a:tabLst>
              </a:pPr>
              <a:r>
                <a:rPr lang="en-GB" sz="1600" dirty="0">
                  <a:solidFill>
                    <a:schemeClr val="bg1"/>
                  </a:solidFill>
                  <a:latin typeface="Calibri" panose="020F0502020204030204" pitchFamily="34" charset="0"/>
                </a:rPr>
                <a:t>Facilitating interoperability of the VALORADA tools with existing climate-data repositories.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  <a:tabLst>
                  <a:tab pos="914400" algn="l"/>
                </a:tabLst>
              </a:pPr>
              <a:r>
                <a:rPr lang="en-GB" sz="1600" dirty="0">
                  <a:solidFill>
                    <a:schemeClr val="bg1"/>
                  </a:solidFill>
                  <a:latin typeface="Calibri" panose="020F0502020204030204" pitchFamily="34" charset="0"/>
                </a:rPr>
                <a:t>Providing capacity building across 5 demonstrators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  <a:tabLst>
                  <a:tab pos="914400" algn="l"/>
                </a:tabLst>
              </a:pPr>
              <a:r>
                <a:rPr lang="en-GB" sz="1600" dirty="0">
                  <a:solidFill>
                    <a:schemeClr val="bg1"/>
                  </a:solidFill>
                  <a:latin typeface="Calibri" panose="020F0502020204030204" pitchFamily="34" charset="0"/>
                </a:rPr>
                <a:t>Assessing the impact of VALORADA tools across Demonstrators  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  <a:tabLst>
                  <a:tab pos="914400" algn="l"/>
                </a:tabLst>
              </a:pPr>
              <a:r>
                <a:rPr lang="en-GB" sz="1600" dirty="0">
                  <a:solidFill>
                    <a:schemeClr val="bg1"/>
                  </a:solidFill>
                  <a:latin typeface="Calibri" panose="020F0502020204030204" pitchFamily="34" charset="0"/>
                </a:rPr>
                <a:t>Maximising the local, regional and global visibility and impact of project activities and results</a:t>
              </a:r>
              <a:endParaRPr lang="en-GB" sz="1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Rectangle 10">
              <a:extLst>
                <a:ext uri="{FF2B5EF4-FFF2-40B4-BE49-F238E27FC236}">
                  <a16:creationId xmlns:a16="http://schemas.microsoft.com/office/drawing/2014/main" id="{95A186D3-3C66-87A7-8604-305AF5DBE6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5426" y="4345099"/>
              <a:ext cx="547664" cy="519916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wrap="none" lIns="93604" tIns="0" rIns="93604" bIns="45981" anchor="ctr"/>
            <a:lstStyle/>
            <a:p>
              <a:pPr algn="ctr" defTabSz="945706" eaLnBrk="0" hangingPunct="0">
                <a:defRPr/>
              </a:pPr>
              <a:r>
                <a:rPr lang="en-US" sz="2000" b="1" dirty="0">
                  <a:solidFill>
                    <a:srgbClr val="FFFFFF"/>
                  </a:solidFill>
                  <a:latin typeface="Arial"/>
                </a:rPr>
                <a:t>3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A8B75C3-5989-352D-0972-EE861C2FEDBD}"/>
                </a:ext>
              </a:extLst>
            </p:cNvPr>
            <p:cNvSpPr txBox="1"/>
            <p:nvPr/>
          </p:nvSpPr>
          <p:spPr>
            <a:xfrm>
              <a:off x="2123090" y="4451072"/>
              <a:ext cx="818052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600" b="1" dirty="0">
                  <a:solidFill>
                    <a:schemeClr val="accent3"/>
                  </a:solidFill>
                  <a:latin typeface="Calibri" panose="020F0502020204030204" pitchFamily="34" charset="0"/>
                </a:rPr>
                <a:t>Maximising the impact of VALORADA tools and applications following the FAIR principles </a:t>
              </a:r>
            </a:p>
          </p:txBody>
        </p:sp>
      </p:grp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4EB6C72-948C-5B3C-9C88-F2720BF10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0D6A-447D-C244-A023-753E8EE8976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3438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80BD7-A13B-FEDF-56DA-D917BB8C3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5 </a:t>
            </a:r>
            <a:r>
              <a:rPr lang="fr-FR" dirty="0" err="1"/>
              <a:t>Demonstrators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64E9D-C456-C48A-6E35-3786A4BD9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27" y="1581878"/>
            <a:ext cx="10914346" cy="936901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VALORADA’s visionary framework is taking shape through five dynamic demonstrators, each focusing on different sectors, climate risks, and community systems.</a:t>
            </a:r>
            <a:endParaRPr lang="en-GB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67CC4C-BBF2-3FB6-A641-D4E0303A1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" name="Image 19" descr="Une image contenant dessin humoristique, illustration, Animation, art&#10;&#10;Le contenu généré par l’IA peut être incorrect.">
            <a:extLst>
              <a:ext uri="{FF2B5EF4-FFF2-40B4-BE49-F238E27FC236}">
                <a16:creationId xmlns:a16="http://schemas.microsoft.com/office/drawing/2014/main" id="{CE9CF257-5E10-9B7D-E334-F0C5D19C7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751" y="2410543"/>
            <a:ext cx="1684498" cy="1507381"/>
          </a:xfrm>
          <a:prstGeom prst="rect">
            <a:avLst/>
          </a:prstGeom>
        </p:spPr>
      </p:pic>
      <p:pic>
        <p:nvPicPr>
          <p:cNvPr id="22" name="Image 21" descr="Une image contenant eau, cercle, ciel, plein air&#10;&#10;Le contenu généré par l’IA peut être incorrect.">
            <a:extLst>
              <a:ext uri="{FF2B5EF4-FFF2-40B4-BE49-F238E27FC236}">
                <a16:creationId xmlns:a16="http://schemas.microsoft.com/office/drawing/2014/main" id="{165F9FAA-5F41-3956-1A86-4BCFABF961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3200" b="33467"/>
          <a:stretch/>
        </p:blipFill>
        <p:spPr>
          <a:xfrm>
            <a:off x="638827" y="3917924"/>
            <a:ext cx="10701691" cy="2286000"/>
          </a:xfrm>
          <a:prstGeom prst="rect">
            <a:avLst/>
          </a:prstGeom>
        </p:spPr>
      </p:pic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5AD0710A-D987-72A9-5554-857457B4B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0D6A-447D-C244-A023-753E8EE8976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926860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VALORADA">
      <a:dk1>
        <a:srgbClr val="002F2C"/>
      </a:dk1>
      <a:lt1>
        <a:srgbClr val="FFFFFF"/>
      </a:lt1>
      <a:dk2>
        <a:srgbClr val="007873"/>
      </a:dk2>
      <a:lt2>
        <a:srgbClr val="D7EDE3"/>
      </a:lt2>
      <a:accent1>
        <a:srgbClr val="54A893"/>
      </a:accent1>
      <a:accent2>
        <a:srgbClr val="DD7361"/>
      </a:accent2>
      <a:accent3>
        <a:srgbClr val="A5A5A5"/>
      </a:accent3>
      <a:accent4>
        <a:srgbClr val="E08868"/>
      </a:accent4>
      <a:accent5>
        <a:srgbClr val="E5A873"/>
      </a:accent5>
      <a:accent6>
        <a:srgbClr val="79C3A3"/>
      </a:accent6>
      <a:hlink>
        <a:srgbClr val="54A893"/>
      </a:hlink>
      <a:folHlink>
        <a:srgbClr val="DD7361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f572e0-0dbb-44c0-a388-c9ee9d6e1c50">
      <Terms xmlns="http://schemas.microsoft.com/office/infopath/2007/PartnerControls"/>
    </lcf76f155ced4ddcb4097134ff3c332f>
    <TaxCatchAll xmlns="c57d90b4-92bf-4b8a-ba0c-9afc54f964f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AEA9910B17F4A4AAEE889EFB861CC95" ma:contentTypeVersion="15" ma:contentTypeDescription="Ein neues Dokument erstellen." ma:contentTypeScope="" ma:versionID="07820ca02b41ab2039f8863384f8b281">
  <xsd:schema xmlns:xsd="http://www.w3.org/2001/XMLSchema" xmlns:xs="http://www.w3.org/2001/XMLSchema" xmlns:p="http://schemas.microsoft.com/office/2006/metadata/properties" xmlns:ns2="ccf572e0-0dbb-44c0-a388-c9ee9d6e1c50" xmlns:ns3="c57d90b4-92bf-4b8a-ba0c-9afc54f964f6" targetNamespace="http://schemas.microsoft.com/office/2006/metadata/properties" ma:root="true" ma:fieldsID="922127488685fa894dc42bf7fdf058b0" ns2:_="" ns3:_="">
    <xsd:import namespace="ccf572e0-0dbb-44c0-a388-c9ee9d6e1c50"/>
    <xsd:import namespace="c57d90b4-92bf-4b8a-ba0c-9afc54f964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f572e0-0dbb-44c0-a388-c9ee9d6e1c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Bildmarkierungen" ma:readOnly="false" ma:fieldId="{5cf76f15-5ced-4ddc-b409-7134ff3c332f}" ma:taxonomyMulti="true" ma:sspId="92db3c3c-f44e-4c86-a981-fa94d386000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7d90b4-92bf-4b8a-ba0c-9afc54f964f6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88b70eea-89e2-4e0e-b82e-4c4bfb7ed7f9}" ma:internalName="TaxCatchAll" ma:showField="CatchAllData" ma:web="c57d90b4-92bf-4b8a-ba0c-9afc54f96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BB8FCA-C600-4277-B57A-38B51DE0144B}">
  <ds:schemaRefs>
    <ds:schemaRef ds:uri="4d09831a-6773-4712-b2d8-f98aeadc290c"/>
    <ds:schemaRef ds:uri="7448ba10-7c7e-429c-abce-de91d77fd35d"/>
    <ds:schemaRef ds:uri="c57d90b4-92bf-4b8a-ba0c-9afc54f964f6"/>
    <ds:schemaRef ds:uri="ccf572e0-0dbb-44c0-a388-c9ee9d6e1c5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DD64234-5249-4037-AB76-44199982CA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f572e0-0dbb-44c0-a388-c9ee9d6e1c50"/>
    <ds:schemaRef ds:uri="c57d90b4-92bf-4b8a-ba0c-9afc54f964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204BFE2-560B-4988-895D-01D7DEB2B4B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958</Words>
  <Application>Microsoft Office PowerPoint</Application>
  <PresentationFormat>Breitbild</PresentationFormat>
  <Paragraphs>127</Paragraphs>
  <Slides>16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2" baseType="lpstr">
      <vt:lpstr>AlbertSans-Regular</vt:lpstr>
      <vt:lpstr>Arial</vt:lpstr>
      <vt:lpstr>Calibri</vt:lpstr>
      <vt:lpstr>Helvetica Light</vt:lpstr>
      <vt:lpstr>Times New Roman</vt:lpstr>
      <vt:lpstr>Thème Office</vt:lpstr>
      <vt:lpstr>Scaling up climate risk assessment indicators across regions Scalability workshop 30.09.2025</vt:lpstr>
      <vt:lpstr>Housekeeping Rules</vt:lpstr>
      <vt:lpstr>About the Scalability Workshop Series</vt:lpstr>
      <vt:lpstr>Why Are We Doing This?</vt:lpstr>
      <vt:lpstr>Today’s Agenda</vt:lpstr>
      <vt:lpstr>VALORADA at a glance</vt:lpstr>
      <vt:lpstr>VALORADA’s alignment with the EU’s Mission Adaptation</vt:lpstr>
      <vt:lpstr>Objectives</vt:lpstr>
      <vt:lpstr>The 5 Demonstrators</vt:lpstr>
      <vt:lpstr>Demonstrator #1  Gabrovo &amp; Burgas Municipalities, Bulgaria</vt:lpstr>
      <vt:lpstr>Demonstrator #2 Occitania region, France</vt:lpstr>
      <vt:lpstr>Demonstrator #3 Region of Central Greece</vt:lpstr>
      <vt:lpstr>Demonstrator #4 Molise region, Italy</vt:lpstr>
      <vt:lpstr>Demonstrator #5 Statutory cities of Přerov and Mladá Boleslav, Czechia</vt:lpstr>
      <vt:lpstr>Mentimeter</vt:lpstr>
      <vt:lpstr>Many 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Christopher Oligschläger</cp:lastModifiedBy>
  <cp:revision>28</cp:revision>
  <dcterms:created xsi:type="dcterms:W3CDTF">2023-06-27T14:52:07Z</dcterms:created>
  <dcterms:modified xsi:type="dcterms:W3CDTF">2025-09-30T07:59:29Z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0x0101002AEA9910B17F4A4AAEE889EFB861CC95</vt:lpwstr>
  </property>
</Properties>
</file>