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notesMasterIdLst>
    <p:notesMasterId r:id="rId32"/>
  </p:notesMasterIdLst>
  <p:sldIdLst>
    <p:sldId id="262" r:id="rId4"/>
    <p:sldId id="288" r:id="rId5"/>
    <p:sldId id="307" r:id="rId6"/>
    <p:sldId id="333" r:id="rId7"/>
    <p:sldId id="303" r:id="rId8"/>
    <p:sldId id="305" r:id="rId9"/>
    <p:sldId id="563" r:id="rId10"/>
    <p:sldId id="354" r:id="rId11"/>
    <p:sldId id="355" r:id="rId12"/>
    <p:sldId id="356" r:id="rId13"/>
    <p:sldId id="280" r:id="rId14"/>
    <p:sldId id="353" r:id="rId15"/>
    <p:sldId id="337" r:id="rId16"/>
    <p:sldId id="359" r:id="rId17"/>
    <p:sldId id="335" r:id="rId18"/>
    <p:sldId id="571" r:id="rId19"/>
    <p:sldId id="572" r:id="rId20"/>
    <p:sldId id="549" r:id="rId21"/>
    <p:sldId id="267" r:id="rId22"/>
    <p:sldId id="301" r:id="rId23"/>
    <p:sldId id="297" r:id="rId24"/>
    <p:sldId id="575" r:id="rId25"/>
    <p:sldId id="577" r:id="rId26"/>
    <p:sldId id="578" r:id="rId27"/>
    <p:sldId id="268" r:id="rId28"/>
    <p:sldId id="311" r:id="rId29"/>
    <p:sldId id="573" r:id="rId30"/>
    <p:sldId id="579" r:id="rId31"/>
  </p:sldIdLst>
  <p:sldSz cx="12192000" cy="6858000"/>
  <p:notesSz cx="6794500" cy="99314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8828698-4058-3A43-09E3-C04F4B694438}" name="kimberly.tatum" initials="ki" userId="S::kimberly.tatum_hcu-hamburg.de#ext#@grandearmeeconseil.onmicrosoft.com::f251f297-7737-4b3a-9cd4-ccf4c6fb5587" providerId="AD"/>
  <p188:author id="{4AA391C9-4AF1-A1EA-C9F9-0A2C9C3061DD}" name="Ervasti Tiina (FMI)" initials="E(" userId="S::tiina.ervasti_fmi.fi#ext#@grandearmeeconseil.onmicrosoft.com::4900bb52-e67f-4446-9868-1de06754bd7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39" autoAdjust="0"/>
    <p:restoredTop sz="94660"/>
  </p:normalViewPr>
  <p:slideViewPr>
    <p:cSldViewPr snapToGrid="0">
      <p:cViewPr>
        <p:scale>
          <a:sx n="75" d="100"/>
          <a:sy n="75" d="100"/>
        </p:scale>
        <p:origin x="831" y="2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microsoft.com/office/2018/10/relationships/authors" Target="author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A648C93-D426-4B06-8496-EEF8D48EE891}" type="doc">
      <dgm:prSet loTypeId="urn:microsoft.com/office/officeart/2005/8/layout/h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i-FI"/>
        </a:p>
      </dgm:t>
    </dgm:pt>
    <dgm:pt modelId="{F94B2DCD-AA8D-4B40-B456-5CD97F4E8202}">
      <dgm:prSet phldrT="[Text]"/>
      <dgm:spPr/>
      <dgm:t>
        <a:bodyPr/>
        <a:lstStyle/>
        <a:p>
          <a:r>
            <a:rPr lang="cs-CZ" dirty="0"/>
            <a:t>Mapování indikátorů</a:t>
          </a:r>
          <a:endParaRPr lang="fi-FI" dirty="0"/>
        </a:p>
      </dgm:t>
    </dgm:pt>
    <dgm:pt modelId="{23FE6B5F-918F-4D4A-A57E-4DAC297E73C1}" type="parTrans" cxnId="{0D749551-44F4-4AE5-BECF-C96C64E65AE3}">
      <dgm:prSet/>
      <dgm:spPr/>
      <dgm:t>
        <a:bodyPr/>
        <a:lstStyle/>
        <a:p>
          <a:endParaRPr lang="fi-FI"/>
        </a:p>
      </dgm:t>
    </dgm:pt>
    <dgm:pt modelId="{71A6F3C1-329C-4D5C-B5FD-3FD5214C6311}" type="sibTrans" cxnId="{0D749551-44F4-4AE5-BECF-C96C64E65AE3}">
      <dgm:prSet/>
      <dgm:spPr/>
      <dgm:t>
        <a:bodyPr/>
        <a:lstStyle/>
        <a:p>
          <a:endParaRPr lang="fi-FI"/>
        </a:p>
      </dgm:t>
    </dgm:pt>
    <dgm:pt modelId="{A78C8B60-0E6F-4E4A-8468-09449AA0FDAC}">
      <dgm:prSet phldrT="[Text]"/>
      <dgm:spPr/>
      <dgm:t>
        <a:bodyPr/>
        <a:lstStyle/>
        <a:p>
          <a:r>
            <a:rPr lang="cs-CZ" dirty="0"/>
            <a:t>Řetězce dopadu na klima
Workshopy
Literatura, úložiště, sbírky osvědčených postupů</a:t>
          </a:r>
          <a:endParaRPr lang="fi-FI" dirty="0"/>
        </a:p>
      </dgm:t>
    </dgm:pt>
    <dgm:pt modelId="{0708FA74-7A35-43BB-BBE3-3CFAC6DE2C87}" type="parTrans" cxnId="{EB2C2662-1094-403C-BEA7-FF1A8CF4489A}">
      <dgm:prSet/>
      <dgm:spPr/>
      <dgm:t>
        <a:bodyPr/>
        <a:lstStyle/>
        <a:p>
          <a:endParaRPr lang="fi-FI"/>
        </a:p>
      </dgm:t>
    </dgm:pt>
    <dgm:pt modelId="{1605E876-7A65-4FF8-BF8E-D7A771829205}" type="sibTrans" cxnId="{EB2C2662-1094-403C-BEA7-FF1A8CF4489A}">
      <dgm:prSet/>
      <dgm:spPr/>
      <dgm:t>
        <a:bodyPr/>
        <a:lstStyle/>
        <a:p>
          <a:endParaRPr lang="fi-FI"/>
        </a:p>
      </dgm:t>
    </dgm:pt>
    <dgm:pt modelId="{CA3ECA04-E6EE-4BC0-83B5-624C1339036E}">
      <dgm:prSet phldrT="[Text]"/>
      <dgm:spPr/>
      <dgm:t>
        <a:bodyPr/>
        <a:lstStyle/>
        <a:p>
          <a:r>
            <a:rPr lang="cs-CZ" dirty="0"/>
            <a:t>Zúžení seznamu indikátorů podle místních potřeb</a:t>
          </a:r>
          <a:endParaRPr lang="fi-FI" dirty="0"/>
        </a:p>
      </dgm:t>
    </dgm:pt>
    <dgm:pt modelId="{20740566-64B8-46D7-B50C-28944E4AA3AE}" type="parTrans" cxnId="{2AC69F92-8842-416A-B8C9-D5DFF2246E88}">
      <dgm:prSet/>
      <dgm:spPr/>
      <dgm:t>
        <a:bodyPr/>
        <a:lstStyle/>
        <a:p>
          <a:endParaRPr lang="fi-FI"/>
        </a:p>
      </dgm:t>
    </dgm:pt>
    <dgm:pt modelId="{3E25EE58-4046-47DA-B54E-DA6F3F6CCF1C}" type="sibTrans" cxnId="{2AC69F92-8842-416A-B8C9-D5DFF2246E88}">
      <dgm:prSet/>
      <dgm:spPr/>
      <dgm:t>
        <a:bodyPr/>
        <a:lstStyle/>
        <a:p>
          <a:endParaRPr lang="fi-FI"/>
        </a:p>
      </dgm:t>
    </dgm:pt>
    <dgm:pt modelId="{1E8D01C8-6604-4718-8002-3BE924A50C77}">
      <dgm:prSet phldrT="[Text]"/>
      <dgm:spPr/>
      <dgm:t>
        <a:bodyPr/>
        <a:lstStyle/>
        <a:p>
          <a:pPr>
            <a:buNone/>
          </a:pPr>
          <a:r>
            <a:rPr lang="cs-CZ" dirty="0"/>
            <a:t>Na základě</a:t>
          </a:r>
          <a:endParaRPr lang="fi-FI" dirty="0"/>
        </a:p>
      </dgm:t>
    </dgm:pt>
    <dgm:pt modelId="{A69B6763-E240-4DA8-B18E-9C3193C29D2C}" type="parTrans" cxnId="{1F893A14-58F7-4132-915B-9D01906B6EDB}">
      <dgm:prSet/>
      <dgm:spPr/>
      <dgm:t>
        <a:bodyPr/>
        <a:lstStyle/>
        <a:p>
          <a:endParaRPr lang="fi-FI"/>
        </a:p>
      </dgm:t>
    </dgm:pt>
    <dgm:pt modelId="{344B86E4-462B-4769-AC0E-C85EA05DBD9B}" type="sibTrans" cxnId="{1F893A14-58F7-4132-915B-9D01906B6EDB}">
      <dgm:prSet/>
      <dgm:spPr/>
      <dgm:t>
        <a:bodyPr/>
        <a:lstStyle/>
        <a:p>
          <a:endParaRPr lang="fi-FI"/>
        </a:p>
      </dgm:t>
    </dgm:pt>
    <dgm:pt modelId="{70D2D9C8-FAA0-471B-80A5-9D1F3525A61E}">
      <dgm:prSet phldrT="[Text]"/>
      <dgm:spPr/>
      <dgm:t>
        <a:bodyPr/>
        <a:lstStyle/>
        <a:p>
          <a:r>
            <a:rPr lang="cs-CZ" dirty="0"/>
            <a:t>Ověřování a místní perspektiva</a:t>
          </a:r>
          <a:endParaRPr lang="fi-FI" dirty="0"/>
        </a:p>
      </dgm:t>
    </dgm:pt>
    <dgm:pt modelId="{38AF9094-D244-4929-B782-54A4BDB42F64}" type="parTrans" cxnId="{AC8B6D68-5974-4836-B643-8856EA80218A}">
      <dgm:prSet/>
      <dgm:spPr/>
      <dgm:t>
        <a:bodyPr/>
        <a:lstStyle/>
        <a:p>
          <a:endParaRPr lang="fi-FI"/>
        </a:p>
      </dgm:t>
    </dgm:pt>
    <dgm:pt modelId="{6FABA8CB-8784-4B0D-B739-D011F78A4FBC}" type="sibTrans" cxnId="{AC8B6D68-5974-4836-B643-8856EA80218A}">
      <dgm:prSet/>
      <dgm:spPr/>
      <dgm:t>
        <a:bodyPr/>
        <a:lstStyle/>
        <a:p>
          <a:endParaRPr lang="fi-FI"/>
        </a:p>
      </dgm:t>
    </dgm:pt>
    <dgm:pt modelId="{998134C8-DB2E-4DC8-8217-83CFE203E951}">
      <dgm:prSet phldrT="[Text]"/>
      <dgm:spPr/>
      <dgm:t>
        <a:bodyPr/>
        <a:lstStyle/>
        <a:p>
          <a:r>
            <a:rPr lang="cs-CZ" dirty="0"/>
            <a:t>Vybrané ukazatele v této fázi jsou známé a porovnávají se s dostupnými údaji.
Výpočet a vizualizace (v nástroji)
Mohou být zahrnuty do katalogu</a:t>
          </a:r>
          <a:endParaRPr lang="fi-FI" dirty="0"/>
        </a:p>
      </dgm:t>
    </dgm:pt>
    <dgm:pt modelId="{48817BEC-6EDF-4042-BD30-20E29FE76949}" type="parTrans" cxnId="{38F00679-362F-4961-B232-3BC4555173D5}">
      <dgm:prSet/>
      <dgm:spPr/>
      <dgm:t>
        <a:bodyPr/>
        <a:lstStyle/>
        <a:p>
          <a:endParaRPr lang="fi-FI"/>
        </a:p>
      </dgm:t>
    </dgm:pt>
    <dgm:pt modelId="{AB3C5973-7323-496F-92D0-5DB1D184F1D3}" type="sibTrans" cxnId="{38F00679-362F-4961-B232-3BC4555173D5}">
      <dgm:prSet/>
      <dgm:spPr/>
      <dgm:t>
        <a:bodyPr/>
        <a:lstStyle/>
        <a:p>
          <a:endParaRPr lang="fi-FI"/>
        </a:p>
      </dgm:t>
    </dgm:pt>
    <dgm:pt modelId="{CC1830F5-E969-4993-B83D-C304CFB673EA}">
      <dgm:prSet phldrT="[Text]"/>
      <dgm:spPr/>
      <dgm:t>
        <a:bodyPr/>
        <a:lstStyle/>
        <a:p>
          <a:r>
            <a:rPr lang="cs-CZ" dirty="0"/>
            <a:t>Místní relevance
Dostupné údaje
Popis expozice, zranitelnosti a adaptační kapacity</a:t>
          </a:r>
          <a:endParaRPr lang="fi-FI" dirty="0"/>
        </a:p>
      </dgm:t>
    </dgm:pt>
    <dgm:pt modelId="{6FBE047E-1259-43E3-AFA1-43E0E0C97F15}" type="parTrans" cxnId="{B69D345A-49E7-4A26-9358-8BE909D2531F}">
      <dgm:prSet/>
      <dgm:spPr/>
      <dgm:t>
        <a:bodyPr/>
        <a:lstStyle/>
        <a:p>
          <a:endParaRPr lang="fi-FI"/>
        </a:p>
      </dgm:t>
    </dgm:pt>
    <dgm:pt modelId="{C44555E9-85E0-4665-945D-C32A778443C2}" type="sibTrans" cxnId="{B69D345A-49E7-4A26-9358-8BE909D2531F}">
      <dgm:prSet/>
      <dgm:spPr/>
      <dgm:t>
        <a:bodyPr/>
        <a:lstStyle/>
        <a:p>
          <a:endParaRPr lang="fi-FI"/>
        </a:p>
      </dgm:t>
    </dgm:pt>
    <dgm:pt modelId="{A28466F2-DBBA-47DB-8140-17A39DBD776F}">
      <dgm:prSet phldrT="[Text]"/>
      <dgm:spPr/>
      <dgm:t>
        <a:bodyPr/>
        <a:lstStyle/>
        <a:p>
          <a:pPr>
            <a:buNone/>
          </a:pPr>
          <a:r>
            <a:rPr lang="cs-CZ" b="1" dirty="0"/>
            <a:t>Realizační</a:t>
          </a:r>
          <a:r>
            <a:rPr lang="cs-CZ" dirty="0"/>
            <a:t> </a:t>
          </a:r>
          <a:r>
            <a:rPr lang="cs-CZ" b="1" dirty="0"/>
            <a:t>semináře</a:t>
          </a:r>
          <a:r>
            <a:rPr lang="cs-CZ" dirty="0"/>
            <a:t>:</a:t>
          </a:r>
          <a:br>
            <a:rPr lang="cs-CZ" dirty="0"/>
          </a:br>
          <a:endParaRPr lang="fi-FI" dirty="0"/>
        </a:p>
      </dgm:t>
    </dgm:pt>
    <dgm:pt modelId="{FFF6393F-CF4A-4BF1-A84A-6B5F3036BAC2}" type="parTrans" cxnId="{6B2E4655-C788-4167-AC4A-62F23CF000E0}">
      <dgm:prSet/>
      <dgm:spPr/>
      <dgm:t>
        <a:bodyPr/>
        <a:lstStyle/>
        <a:p>
          <a:endParaRPr lang="fi-FI"/>
        </a:p>
      </dgm:t>
    </dgm:pt>
    <dgm:pt modelId="{40A91E10-9C14-4709-82C5-21B9D3604244}" type="sibTrans" cxnId="{6B2E4655-C788-4167-AC4A-62F23CF000E0}">
      <dgm:prSet/>
      <dgm:spPr/>
      <dgm:t>
        <a:bodyPr/>
        <a:lstStyle/>
        <a:p>
          <a:endParaRPr lang="fi-FI"/>
        </a:p>
      </dgm:t>
    </dgm:pt>
    <dgm:pt modelId="{B5DDACB0-EEA7-4934-BDBA-C413886653E1}">
      <dgm:prSet phldrT="[Text]"/>
      <dgm:spPr/>
      <dgm:t>
        <a:bodyPr/>
        <a:lstStyle/>
        <a:p>
          <a:r>
            <a:rPr lang="cs-CZ" dirty="0"/>
            <a:t>Vývoj indikátorů v praxi</a:t>
          </a:r>
          <a:endParaRPr lang="fi-FI" dirty="0"/>
        </a:p>
      </dgm:t>
    </dgm:pt>
    <dgm:pt modelId="{F4223B49-51F4-4DA6-9FFA-CD63187F99E6}" type="parTrans" cxnId="{47814DBC-BA86-41BF-A151-94A60665BD9F}">
      <dgm:prSet/>
      <dgm:spPr/>
      <dgm:t>
        <a:bodyPr/>
        <a:lstStyle/>
        <a:p>
          <a:endParaRPr lang="fi-FI"/>
        </a:p>
      </dgm:t>
    </dgm:pt>
    <dgm:pt modelId="{D0296B5D-48B3-4C69-84B2-A06D9056C734}" type="sibTrans" cxnId="{47814DBC-BA86-41BF-A151-94A60665BD9F}">
      <dgm:prSet/>
      <dgm:spPr/>
      <dgm:t>
        <a:bodyPr/>
        <a:lstStyle/>
        <a:p>
          <a:endParaRPr lang="fi-FI"/>
        </a:p>
      </dgm:t>
    </dgm:pt>
    <dgm:pt modelId="{B581D7B8-BE25-45CF-B52A-57DF58580A0D}">
      <dgm:prSet/>
      <dgm:spPr/>
      <dgm:t>
        <a:bodyPr/>
        <a:lstStyle/>
        <a:p>
          <a:r>
            <a:rPr lang="cs-CZ" dirty="0"/>
            <a:t>Dávají tyto ukazatele smysl na místní úrovni?</a:t>
          </a:r>
          <a:br>
            <a:rPr lang="cs-CZ" dirty="0"/>
          </a:br>
          <a:endParaRPr lang="cs-CZ" dirty="0"/>
        </a:p>
      </dgm:t>
    </dgm:pt>
    <dgm:pt modelId="{01F4D7C8-AF5A-44E2-A863-FBD77D7F1653}" type="parTrans" cxnId="{03EC7740-A2B2-432F-BF75-7C8442DBF28B}">
      <dgm:prSet/>
      <dgm:spPr/>
      <dgm:t>
        <a:bodyPr/>
        <a:lstStyle/>
        <a:p>
          <a:endParaRPr lang="cs-CZ"/>
        </a:p>
      </dgm:t>
    </dgm:pt>
    <dgm:pt modelId="{E0ADC651-8EED-4865-9123-005B0C865AC6}" type="sibTrans" cxnId="{03EC7740-A2B2-432F-BF75-7C8442DBF28B}">
      <dgm:prSet/>
      <dgm:spPr/>
      <dgm:t>
        <a:bodyPr/>
        <a:lstStyle/>
        <a:p>
          <a:endParaRPr lang="cs-CZ"/>
        </a:p>
      </dgm:t>
    </dgm:pt>
    <dgm:pt modelId="{551944FB-4133-42A4-AFF0-C7FCD3B2BA86}">
      <dgm:prSet/>
      <dgm:spPr/>
      <dgm:t>
        <a:bodyPr/>
        <a:lstStyle/>
        <a:p>
          <a:r>
            <a:rPr lang="cs-CZ" dirty="0"/>
            <a:t>Chybí něco?</a:t>
          </a:r>
        </a:p>
      </dgm:t>
    </dgm:pt>
    <dgm:pt modelId="{805850D8-8FCE-4894-914E-23D2D78913AB}" type="parTrans" cxnId="{B69E96CB-ABAA-4028-806F-35F4803F871B}">
      <dgm:prSet/>
      <dgm:spPr/>
      <dgm:t>
        <a:bodyPr/>
        <a:lstStyle/>
        <a:p>
          <a:endParaRPr lang="cs-CZ"/>
        </a:p>
      </dgm:t>
    </dgm:pt>
    <dgm:pt modelId="{D9C97941-CE06-4EC1-8146-4A9647FEE9E3}" type="sibTrans" cxnId="{B69E96CB-ABAA-4028-806F-35F4803F871B}">
      <dgm:prSet/>
      <dgm:spPr/>
      <dgm:t>
        <a:bodyPr/>
        <a:lstStyle/>
        <a:p>
          <a:endParaRPr lang="cs-CZ"/>
        </a:p>
      </dgm:t>
    </dgm:pt>
    <dgm:pt modelId="{B80B18AB-F900-4A39-BA58-7D69F64F66EA}" type="pres">
      <dgm:prSet presAssocID="{BA648C93-D426-4B06-8496-EEF8D48EE891}" presName="Name0" presStyleCnt="0">
        <dgm:presLayoutVars>
          <dgm:dir/>
          <dgm:animLvl val="lvl"/>
          <dgm:resizeHandles val="exact"/>
        </dgm:presLayoutVars>
      </dgm:prSet>
      <dgm:spPr/>
    </dgm:pt>
    <dgm:pt modelId="{F4E046B1-9935-45BC-AE5A-853A1A708E52}" type="pres">
      <dgm:prSet presAssocID="{BA648C93-D426-4B06-8496-EEF8D48EE891}" presName="tSp" presStyleCnt="0"/>
      <dgm:spPr/>
    </dgm:pt>
    <dgm:pt modelId="{084C384C-51EF-4F16-8EFC-7595F64D7872}" type="pres">
      <dgm:prSet presAssocID="{BA648C93-D426-4B06-8496-EEF8D48EE891}" presName="bSp" presStyleCnt="0"/>
      <dgm:spPr/>
    </dgm:pt>
    <dgm:pt modelId="{B0AD6E36-1C03-41C5-96D1-09E128BB085C}" type="pres">
      <dgm:prSet presAssocID="{BA648C93-D426-4B06-8496-EEF8D48EE891}" presName="process" presStyleCnt="0"/>
      <dgm:spPr/>
    </dgm:pt>
    <dgm:pt modelId="{F2D14F52-0632-416A-9DB6-8076DCCF0E80}" type="pres">
      <dgm:prSet presAssocID="{F94B2DCD-AA8D-4B40-B456-5CD97F4E8202}" presName="composite1" presStyleCnt="0"/>
      <dgm:spPr/>
    </dgm:pt>
    <dgm:pt modelId="{158CE9C7-F0B3-45DA-9EDA-A88F65DD9DA6}" type="pres">
      <dgm:prSet presAssocID="{F94B2DCD-AA8D-4B40-B456-5CD97F4E8202}" presName="dummyNode1" presStyleLbl="node1" presStyleIdx="0" presStyleCnt="4"/>
      <dgm:spPr/>
    </dgm:pt>
    <dgm:pt modelId="{A6CBA0D0-B726-44CF-A7ED-D4749B32B4C2}" type="pres">
      <dgm:prSet presAssocID="{F94B2DCD-AA8D-4B40-B456-5CD97F4E8202}" presName="childNode1" presStyleLbl="bgAcc1" presStyleIdx="0" presStyleCnt="4">
        <dgm:presLayoutVars>
          <dgm:bulletEnabled val="1"/>
        </dgm:presLayoutVars>
      </dgm:prSet>
      <dgm:spPr/>
    </dgm:pt>
    <dgm:pt modelId="{EA65A593-9477-4BFA-8538-637703DBDDC2}" type="pres">
      <dgm:prSet presAssocID="{F94B2DCD-AA8D-4B40-B456-5CD97F4E8202}" presName="childNode1tx" presStyleLbl="bgAcc1" presStyleIdx="0" presStyleCnt="4">
        <dgm:presLayoutVars>
          <dgm:bulletEnabled val="1"/>
        </dgm:presLayoutVars>
      </dgm:prSet>
      <dgm:spPr/>
    </dgm:pt>
    <dgm:pt modelId="{8F8C1321-FBC1-456B-8407-F3815DB32B91}" type="pres">
      <dgm:prSet presAssocID="{F94B2DCD-AA8D-4B40-B456-5CD97F4E8202}" presName="parentNode1" presStyleLbl="node1" presStyleIdx="0" presStyleCnt="4">
        <dgm:presLayoutVars>
          <dgm:chMax val="1"/>
          <dgm:bulletEnabled val="1"/>
        </dgm:presLayoutVars>
      </dgm:prSet>
      <dgm:spPr/>
    </dgm:pt>
    <dgm:pt modelId="{F62BDE41-9559-491D-A292-DEBEEBFB2DBD}" type="pres">
      <dgm:prSet presAssocID="{F94B2DCD-AA8D-4B40-B456-5CD97F4E8202}" presName="connSite1" presStyleCnt="0"/>
      <dgm:spPr/>
    </dgm:pt>
    <dgm:pt modelId="{B965BA7E-7B3E-431B-8BFB-6FA9796FDBFC}" type="pres">
      <dgm:prSet presAssocID="{71A6F3C1-329C-4D5C-B5FD-3FD5214C6311}" presName="Name9" presStyleLbl="sibTrans2D1" presStyleIdx="0" presStyleCnt="3"/>
      <dgm:spPr/>
    </dgm:pt>
    <dgm:pt modelId="{35C8F273-AEC3-4845-926D-45E86B7ABE0F}" type="pres">
      <dgm:prSet presAssocID="{CA3ECA04-E6EE-4BC0-83B5-624C1339036E}" presName="composite2" presStyleCnt="0"/>
      <dgm:spPr/>
    </dgm:pt>
    <dgm:pt modelId="{B27BD58F-277A-44AC-92E9-F7AAD10DBA69}" type="pres">
      <dgm:prSet presAssocID="{CA3ECA04-E6EE-4BC0-83B5-624C1339036E}" presName="dummyNode2" presStyleLbl="node1" presStyleIdx="0" presStyleCnt="4"/>
      <dgm:spPr/>
    </dgm:pt>
    <dgm:pt modelId="{255F6DF4-B90F-4923-A20A-6757D3D174F1}" type="pres">
      <dgm:prSet presAssocID="{CA3ECA04-E6EE-4BC0-83B5-624C1339036E}" presName="childNode2" presStyleLbl="bgAcc1" presStyleIdx="1" presStyleCnt="4">
        <dgm:presLayoutVars>
          <dgm:bulletEnabled val="1"/>
        </dgm:presLayoutVars>
      </dgm:prSet>
      <dgm:spPr/>
    </dgm:pt>
    <dgm:pt modelId="{88C4CEE7-5F5F-42E1-A87C-698D3ADC3D37}" type="pres">
      <dgm:prSet presAssocID="{CA3ECA04-E6EE-4BC0-83B5-624C1339036E}" presName="childNode2tx" presStyleLbl="bgAcc1" presStyleIdx="1" presStyleCnt="4">
        <dgm:presLayoutVars>
          <dgm:bulletEnabled val="1"/>
        </dgm:presLayoutVars>
      </dgm:prSet>
      <dgm:spPr/>
    </dgm:pt>
    <dgm:pt modelId="{2599477F-D703-447D-8C91-0A3E1979C3F3}" type="pres">
      <dgm:prSet presAssocID="{CA3ECA04-E6EE-4BC0-83B5-624C1339036E}" presName="parentNode2" presStyleLbl="node1" presStyleIdx="1" presStyleCnt="4">
        <dgm:presLayoutVars>
          <dgm:chMax val="0"/>
          <dgm:bulletEnabled val="1"/>
        </dgm:presLayoutVars>
      </dgm:prSet>
      <dgm:spPr/>
    </dgm:pt>
    <dgm:pt modelId="{EA933AA7-3E98-4DF6-AF24-A9DA7080E484}" type="pres">
      <dgm:prSet presAssocID="{CA3ECA04-E6EE-4BC0-83B5-624C1339036E}" presName="connSite2" presStyleCnt="0"/>
      <dgm:spPr/>
    </dgm:pt>
    <dgm:pt modelId="{6AC5E5B6-8EF8-4F02-A5DE-FB3357C5C396}" type="pres">
      <dgm:prSet presAssocID="{3E25EE58-4046-47DA-B54E-DA6F3F6CCF1C}" presName="Name18" presStyleLbl="sibTrans2D1" presStyleIdx="1" presStyleCnt="3"/>
      <dgm:spPr/>
    </dgm:pt>
    <dgm:pt modelId="{A7C7FA7B-01F5-4928-BC8A-3515C2388F01}" type="pres">
      <dgm:prSet presAssocID="{70D2D9C8-FAA0-471B-80A5-9D1F3525A61E}" presName="composite1" presStyleCnt="0"/>
      <dgm:spPr/>
    </dgm:pt>
    <dgm:pt modelId="{F7B3503A-CE74-429C-85F9-EC8CC99D5DB6}" type="pres">
      <dgm:prSet presAssocID="{70D2D9C8-FAA0-471B-80A5-9D1F3525A61E}" presName="dummyNode1" presStyleLbl="node1" presStyleIdx="1" presStyleCnt="4"/>
      <dgm:spPr/>
    </dgm:pt>
    <dgm:pt modelId="{1D1A6B20-4C62-4448-98D1-093620DD4C0B}" type="pres">
      <dgm:prSet presAssocID="{70D2D9C8-FAA0-471B-80A5-9D1F3525A61E}" presName="childNode1" presStyleLbl="bgAcc1" presStyleIdx="2" presStyleCnt="4">
        <dgm:presLayoutVars>
          <dgm:bulletEnabled val="1"/>
        </dgm:presLayoutVars>
      </dgm:prSet>
      <dgm:spPr/>
    </dgm:pt>
    <dgm:pt modelId="{D863AA5B-F5C8-4E28-9BCC-3840934686DC}" type="pres">
      <dgm:prSet presAssocID="{70D2D9C8-FAA0-471B-80A5-9D1F3525A61E}" presName="childNode1tx" presStyleLbl="bgAcc1" presStyleIdx="2" presStyleCnt="4">
        <dgm:presLayoutVars>
          <dgm:bulletEnabled val="1"/>
        </dgm:presLayoutVars>
      </dgm:prSet>
      <dgm:spPr/>
    </dgm:pt>
    <dgm:pt modelId="{BB4177D0-D1A5-42A3-980F-3BB2F0B6190C}" type="pres">
      <dgm:prSet presAssocID="{70D2D9C8-FAA0-471B-80A5-9D1F3525A61E}" presName="parentNode1" presStyleLbl="node1" presStyleIdx="2" presStyleCnt="4">
        <dgm:presLayoutVars>
          <dgm:chMax val="1"/>
          <dgm:bulletEnabled val="1"/>
        </dgm:presLayoutVars>
      </dgm:prSet>
      <dgm:spPr/>
    </dgm:pt>
    <dgm:pt modelId="{019D56E6-D3BC-48ED-817D-6731767CFD71}" type="pres">
      <dgm:prSet presAssocID="{70D2D9C8-FAA0-471B-80A5-9D1F3525A61E}" presName="connSite1" presStyleCnt="0"/>
      <dgm:spPr/>
    </dgm:pt>
    <dgm:pt modelId="{93D10898-90BA-402E-B4C0-9F216F905C03}" type="pres">
      <dgm:prSet presAssocID="{6FABA8CB-8784-4B0D-B739-D011F78A4FBC}" presName="Name9" presStyleLbl="sibTrans2D1" presStyleIdx="2" presStyleCnt="3"/>
      <dgm:spPr/>
    </dgm:pt>
    <dgm:pt modelId="{87045C13-6B9B-4495-A6BB-A47B87B4153D}" type="pres">
      <dgm:prSet presAssocID="{B5DDACB0-EEA7-4934-BDBA-C413886653E1}" presName="composite2" presStyleCnt="0"/>
      <dgm:spPr/>
    </dgm:pt>
    <dgm:pt modelId="{BE1BF038-836A-4E2F-B8B1-02EADA9CF5D0}" type="pres">
      <dgm:prSet presAssocID="{B5DDACB0-EEA7-4934-BDBA-C413886653E1}" presName="dummyNode2" presStyleLbl="node1" presStyleIdx="2" presStyleCnt="4"/>
      <dgm:spPr/>
    </dgm:pt>
    <dgm:pt modelId="{62DCA9C0-4874-4FFB-A6DC-29BEAEFB42A5}" type="pres">
      <dgm:prSet presAssocID="{B5DDACB0-EEA7-4934-BDBA-C413886653E1}" presName="childNode2" presStyleLbl="bgAcc1" presStyleIdx="3" presStyleCnt="4">
        <dgm:presLayoutVars>
          <dgm:bulletEnabled val="1"/>
        </dgm:presLayoutVars>
      </dgm:prSet>
      <dgm:spPr/>
    </dgm:pt>
    <dgm:pt modelId="{971F5962-F40B-477A-A860-EA7687726FE6}" type="pres">
      <dgm:prSet presAssocID="{B5DDACB0-EEA7-4934-BDBA-C413886653E1}" presName="childNode2tx" presStyleLbl="bgAcc1" presStyleIdx="3" presStyleCnt="4">
        <dgm:presLayoutVars>
          <dgm:bulletEnabled val="1"/>
        </dgm:presLayoutVars>
      </dgm:prSet>
      <dgm:spPr/>
    </dgm:pt>
    <dgm:pt modelId="{551C2CF9-5BC0-4D8D-B2D0-7E4606A9DA0D}" type="pres">
      <dgm:prSet presAssocID="{B5DDACB0-EEA7-4934-BDBA-C413886653E1}" presName="parentNode2" presStyleLbl="node1" presStyleIdx="3" presStyleCnt="4">
        <dgm:presLayoutVars>
          <dgm:chMax val="0"/>
          <dgm:bulletEnabled val="1"/>
        </dgm:presLayoutVars>
      </dgm:prSet>
      <dgm:spPr/>
    </dgm:pt>
    <dgm:pt modelId="{EBFDD7D5-A25D-4143-9322-07DE69E0253A}" type="pres">
      <dgm:prSet presAssocID="{B5DDACB0-EEA7-4934-BDBA-C413886653E1}" presName="connSite2" presStyleCnt="0"/>
      <dgm:spPr/>
    </dgm:pt>
  </dgm:ptLst>
  <dgm:cxnLst>
    <dgm:cxn modelId="{652FC40E-19D8-4EE9-9D4B-36BE4D44638F}" type="presOf" srcId="{A78C8B60-0E6F-4E4A-8468-09449AA0FDAC}" destId="{EA65A593-9477-4BFA-8538-637703DBDDC2}" srcOrd="1" destOrd="0" presId="urn:microsoft.com/office/officeart/2005/8/layout/hProcess4"/>
    <dgm:cxn modelId="{1F893A14-58F7-4132-915B-9D01906B6EDB}" srcId="{CA3ECA04-E6EE-4BC0-83B5-624C1339036E}" destId="{1E8D01C8-6604-4718-8002-3BE924A50C77}" srcOrd="0" destOrd="0" parTransId="{A69B6763-E240-4DA8-B18E-9C3193C29D2C}" sibTransId="{344B86E4-462B-4769-AC0E-C85EA05DBD9B}"/>
    <dgm:cxn modelId="{DE007017-315B-4874-8454-2B4671AC39C4}" type="presOf" srcId="{A28466F2-DBBA-47DB-8140-17A39DBD776F}" destId="{D863AA5B-F5C8-4E28-9BCC-3840934686DC}" srcOrd="1" destOrd="0" presId="urn:microsoft.com/office/officeart/2005/8/layout/hProcess4"/>
    <dgm:cxn modelId="{36169526-13F6-4695-A145-08A51BCBF4E5}" type="presOf" srcId="{CC1830F5-E969-4993-B83D-C304CFB673EA}" destId="{88C4CEE7-5F5F-42E1-A87C-698D3ADC3D37}" srcOrd="1" destOrd="1" presId="urn:microsoft.com/office/officeart/2005/8/layout/hProcess4"/>
    <dgm:cxn modelId="{EFDE0E29-A7AE-445A-ADC8-58BD229A7363}" type="presOf" srcId="{A78C8B60-0E6F-4E4A-8468-09449AA0FDAC}" destId="{A6CBA0D0-B726-44CF-A7ED-D4749B32B4C2}" srcOrd="0" destOrd="0" presId="urn:microsoft.com/office/officeart/2005/8/layout/hProcess4"/>
    <dgm:cxn modelId="{D67F4D2A-315B-44C7-BB97-C6959603FF04}" type="presOf" srcId="{B5DDACB0-EEA7-4934-BDBA-C413886653E1}" destId="{551C2CF9-5BC0-4D8D-B2D0-7E4606A9DA0D}" srcOrd="0" destOrd="0" presId="urn:microsoft.com/office/officeart/2005/8/layout/hProcess4"/>
    <dgm:cxn modelId="{03EC7740-A2B2-432F-BF75-7C8442DBF28B}" srcId="{70D2D9C8-FAA0-471B-80A5-9D1F3525A61E}" destId="{B581D7B8-BE25-45CF-B52A-57DF58580A0D}" srcOrd="1" destOrd="0" parTransId="{01F4D7C8-AF5A-44E2-A863-FBD77D7F1653}" sibTransId="{E0ADC651-8EED-4865-9123-005B0C865AC6}"/>
    <dgm:cxn modelId="{2173F45B-BEBD-4BF8-A176-3C51D6BEB432}" type="presOf" srcId="{B581D7B8-BE25-45CF-B52A-57DF58580A0D}" destId="{D863AA5B-F5C8-4E28-9BCC-3840934686DC}" srcOrd="1" destOrd="1" presId="urn:microsoft.com/office/officeart/2005/8/layout/hProcess4"/>
    <dgm:cxn modelId="{EB2C2662-1094-403C-BEA7-FF1A8CF4489A}" srcId="{F94B2DCD-AA8D-4B40-B456-5CD97F4E8202}" destId="{A78C8B60-0E6F-4E4A-8468-09449AA0FDAC}" srcOrd="0" destOrd="0" parTransId="{0708FA74-7A35-43BB-BBE3-3CFAC6DE2C87}" sibTransId="{1605E876-7A65-4FF8-BF8E-D7A771829205}"/>
    <dgm:cxn modelId="{A1624165-02D3-48C3-A993-878797CC6C8D}" type="presOf" srcId="{1E8D01C8-6604-4718-8002-3BE924A50C77}" destId="{255F6DF4-B90F-4923-A20A-6757D3D174F1}" srcOrd="0" destOrd="0" presId="urn:microsoft.com/office/officeart/2005/8/layout/hProcess4"/>
    <dgm:cxn modelId="{AC8B6D68-5974-4836-B643-8856EA80218A}" srcId="{BA648C93-D426-4B06-8496-EEF8D48EE891}" destId="{70D2D9C8-FAA0-471B-80A5-9D1F3525A61E}" srcOrd="2" destOrd="0" parTransId="{38AF9094-D244-4929-B782-54A4BDB42F64}" sibTransId="{6FABA8CB-8784-4B0D-B739-D011F78A4FBC}"/>
    <dgm:cxn modelId="{5C28F070-D1EC-46AE-94E2-D37DDEB4786D}" type="presOf" srcId="{998134C8-DB2E-4DC8-8217-83CFE203E951}" destId="{62DCA9C0-4874-4FFB-A6DC-29BEAEFB42A5}" srcOrd="0" destOrd="0" presId="urn:microsoft.com/office/officeart/2005/8/layout/hProcess4"/>
    <dgm:cxn modelId="{0D749551-44F4-4AE5-BECF-C96C64E65AE3}" srcId="{BA648C93-D426-4B06-8496-EEF8D48EE891}" destId="{F94B2DCD-AA8D-4B40-B456-5CD97F4E8202}" srcOrd="0" destOrd="0" parTransId="{23FE6B5F-918F-4D4A-A57E-4DAC297E73C1}" sibTransId="{71A6F3C1-329C-4D5C-B5FD-3FD5214C6311}"/>
    <dgm:cxn modelId="{6B2E4655-C788-4167-AC4A-62F23CF000E0}" srcId="{70D2D9C8-FAA0-471B-80A5-9D1F3525A61E}" destId="{A28466F2-DBBA-47DB-8140-17A39DBD776F}" srcOrd="0" destOrd="0" parTransId="{FFF6393F-CF4A-4BF1-A84A-6B5F3036BAC2}" sibTransId="{40A91E10-9C14-4709-82C5-21B9D3604244}"/>
    <dgm:cxn modelId="{38F00679-362F-4961-B232-3BC4555173D5}" srcId="{B5DDACB0-EEA7-4934-BDBA-C413886653E1}" destId="{998134C8-DB2E-4DC8-8217-83CFE203E951}" srcOrd="0" destOrd="0" parTransId="{48817BEC-6EDF-4042-BD30-20E29FE76949}" sibTransId="{AB3C5973-7323-496F-92D0-5DB1D184F1D3}"/>
    <dgm:cxn modelId="{B69D345A-49E7-4A26-9358-8BE909D2531F}" srcId="{1E8D01C8-6604-4718-8002-3BE924A50C77}" destId="{CC1830F5-E969-4993-B83D-C304CFB673EA}" srcOrd="0" destOrd="0" parTransId="{6FBE047E-1259-43E3-AFA1-43E0E0C97F15}" sibTransId="{C44555E9-85E0-4665-945D-C32A778443C2}"/>
    <dgm:cxn modelId="{69584380-0362-4182-83DD-314B396425E6}" type="presOf" srcId="{A28466F2-DBBA-47DB-8140-17A39DBD776F}" destId="{1D1A6B20-4C62-4448-98D1-093620DD4C0B}" srcOrd="0" destOrd="0" presId="urn:microsoft.com/office/officeart/2005/8/layout/hProcess4"/>
    <dgm:cxn modelId="{5C826081-993B-478B-B219-9161BA184C9C}" type="presOf" srcId="{998134C8-DB2E-4DC8-8217-83CFE203E951}" destId="{971F5962-F40B-477A-A860-EA7687726FE6}" srcOrd="1" destOrd="0" presId="urn:microsoft.com/office/officeart/2005/8/layout/hProcess4"/>
    <dgm:cxn modelId="{2AC69F92-8842-416A-B8C9-D5DFF2246E88}" srcId="{BA648C93-D426-4B06-8496-EEF8D48EE891}" destId="{CA3ECA04-E6EE-4BC0-83B5-624C1339036E}" srcOrd="1" destOrd="0" parTransId="{20740566-64B8-46D7-B50C-28944E4AA3AE}" sibTransId="{3E25EE58-4046-47DA-B54E-DA6F3F6CCF1C}"/>
    <dgm:cxn modelId="{0D407194-E96E-4E81-BF49-C069ECCAB4BD}" type="presOf" srcId="{CA3ECA04-E6EE-4BC0-83B5-624C1339036E}" destId="{2599477F-D703-447D-8C91-0A3E1979C3F3}" srcOrd="0" destOrd="0" presId="urn:microsoft.com/office/officeart/2005/8/layout/hProcess4"/>
    <dgm:cxn modelId="{3B100F99-57A6-4853-B915-67E95D9BF12E}" type="presOf" srcId="{551944FB-4133-42A4-AFF0-C7FCD3B2BA86}" destId="{D863AA5B-F5C8-4E28-9BCC-3840934686DC}" srcOrd="1" destOrd="2" presId="urn:microsoft.com/office/officeart/2005/8/layout/hProcess4"/>
    <dgm:cxn modelId="{584547A4-848E-4098-A569-CD0135A4C33E}" type="presOf" srcId="{1E8D01C8-6604-4718-8002-3BE924A50C77}" destId="{88C4CEE7-5F5F-42E1-A87C-698D3ADC3D37}" srcOrd="1" destOrd="0" presId="urn:microsoft.com/office/officeart/2005/8/layout/hProcess4"/>
    <dgm:cxn modelId="{0ECA29A5-A5A9-4BA1-BACA-4DD20C80603D}" type="presOf" srcId="{3E25EE58-4046-47DA-B54E-DA6F3F6CCF1C}" destId="{6AC5E5B6-8EF8-4F02-A5DE-FB3357C5C396}" srcOrd="0" destOrd="0" presId="urn:microsoft.com/office/officeart/2005/8/layout/hProcess4"/>
    <dgm:cxn modelId="{7801DDB5-DFC2-45B1-941E-26FB798C4A0D}" type="presOf" srcId="{71A6F3C1-329C-4D5C-B5FD-3FD5214C6311}" destId="{B965BA7E-7B3E-431B-8BFB-6FA9796FDBFC}" srcOrd="0" destOrd="0" presId="urn:microsoft.com/office/officeart/2005/8/layout/hProcess4"/>
    <dgm:cxn modelId="{2F1F79B8-F613-4102-8B30-208564E6CF9E}" type="presOf" srcId="{B581D7B8-BE25-45CF-B52A-57DF58580A0D}" destId="{1D1A6B20-4C62-4448-98D1-093620DD4C0B}" srcOrd="0" destOrd="1" presId="urn:microsoft.com/office/officeart/2005/8/layout/hProcess4"/>
    <dgm:cxn modelId="{47814DBC-BA86-41BF-A151-94A60665BD9F}" srcId="{BA648C93-D426-4B06-8496-EEF8D48EE891}" destId="{B5DDACB0-EEA7-4934-BDBA-C413886653E1}" srcOrd="3" destOrd="0" parTransId="{F4223B49-51F4-4DA6-9FFA-CD63187F99E6}" sibTransId="{D0296B5D-48B3-4C69-84B2-A06D9056C734}"/>
    <dgm:cxn modelId="{B100C4C5-4841-4669-8F0F-F4B947C10583}" type="presOf" srcId="{F94B2DCD-AA8D-4B40-B456-5CD97F4E8202}" destId="{8F8C1321-FBC1-456B-8407-F3815DB32B91}" srcOrd="0" destOrd="0" presId="urn:microsoft.com/office/officeart/2005/8/layout/hProcess4"/>
    <dgm:cxn modelId="{B69E96CB-ABAA-4028-806F-35F4803F871B}" srcId="{70D2D9C8-FAA0-471B-80A5-9D1F3525A61E}" destId="{551944FB-4133-42A4-AFF0-C7FCD3B2BA86}" srcOrd="2" destOrd="0" parTransId="{805850D8-8FCE-4894-914E-23D2D78913AB}" sibTransId="{D9C97941-CE06-4EC1-8146-4A9647FEE9E3}"/>
    <dgm:cxn modelId="{1310FACB-5365-4447-BA3C-FDCAA649DFD5}" type="presOf" srcId="{551944FB-4133-42A4-AFF0-C7FCD3B2BA86}" destId="{1D1A6B20-4C62-4448-98D1-093620DD4C0B}" srcOrd="0" destOrd="2" presId="urn:microsoft.com/office/officeart/2005/8/layout/hProcess4"/>
    <dgm:cxn modelId="{8B1243E5-A806-48AB-8484-789652518A2C}" type="presOf" srcId="{BA648C93-D426-4B06-8496-EEF8D48EE891}" destId="{B80B18AB-F900-4A39-BA58-7D69F64F66EA}" srcOrd="0" destOrd="0" presId="urn:microsoft.com/office/officeart/2005/8/layout/hProcess4"/>
    <dgm:cxn modelId="{3F5626EB-6B61-4625-8899-2A04B7DB625E}" type="presOf" srcId="{6FABA8CB-8784-4B0D-B739-D011F78A4FBC}" destId="{93D10898-90BA-402E-B4C0-9F216F905C03}" srcOrd="0" destOrd="0" presId="urn:microsoft.com/office/officeart/2005/8/layout/hProcess4"/>
    <dgm:cxn modelId="{D89EC7F2-E3BE-4AFA-B851-406C009E84B4}" type="presOf" srcId="{70D2D9C8-FAA0-471B-80A5-9D1F3525A61E}" destId="{BB4177D0-D1A5-42A3-980F-3BB2F0B6190C}" srcOrd="0" destOrd="0" presId="urn:microsoft.com/office/officeart/2005/8/layout/hProcess4"/>
    <dgm:cxn modelId="{42C355F9-FBFF-44C6-BEBF-DCACD9DC7AAE}" type="presOf" srcId="{CC1830F5-E969-4993-B83D-C304CFB673EA}" destId="{255F6DF4-B90F-4923-A20A-6757D3D174F1}" srcOrd="0" destOrd="1" presId="urn:microsoft.com/office/officeart/2005/8/layout/hProcess4"/>
    <dgm:cxn modelId="{397DC6C0-A7D5-4E86-A65F-A7E15F0D45DB}" type="presParOf" srcId="{B80B18AB-F900-4A39-BA58-7D69F64F66EA}" destId="{F4E046B1-9935-45BC-AE5A-853A1A708E52}" srcOrd="0" destOrd="0" presId="urn:microsoft.com/office/officeart/2005/8/layout/hProcess4"/>
    <dgm:cxn modelId="{080A6760-A82E-4ADB-BE5E-98A85BFDA1A5}" type="presParOf" srcId="{B80B18AB-F900-4A39-BA58-7D69F64F66EA}" destId="{084C384C-51EF-4F16-8EFC-7595F64D7872}" srcOrd="1" destOrd="0" presId="urn:microsoft.com/office/officeart/2005/8/layout/hProcess4"/>
    <dgm:cxn modelId="{5CE8AEB0-FF58-4E37-B3AD-C4E7DB151CCC}" type="presParOf" srcId="{B80B18AB-F900-4A39-BA58-7D69F64F66EA}" destId="{B0AD6E36-1C03-41C5-96D1-09E128BB085C}" srcOrd="2" destOrd="0" presId="urn:microsoft.com/office/officeart/2005/8/layout/hProcess4"/>
    <dgm:cxn modelId="{D4FBC0AB-DDB3-4C84-BCB2-A5E0459CBA4D}" type="presParOf" srcId="{B0AD6E36-1C03-41C5-96D1-09E128BB085C}" destId="{F2D14F52-0632-416A-9DB6-8076DCCF0E80}" srcOrd="0" destOrd="0" presId="urn:microsoft.com/office/officeart/2005/8/layout/hProcess4"/>
    <dgm:cxn modelId="{349C531D-4736-4C3B-A68D-11487897D0C1}" type="presParOf" srcId="{F2D14F52-0632-416A-9DB6-8076DCCF0E80}" destId="{158CE9C7-F0B3-45DA-9EDA-A88F65DD9DA6}" srcOrd="0" destOrd="0" presId="urn:microsoft.com/office/officeart/2005/8/layout/hProcess4"/>
    <dgm:cxn modelId="{B4A6D178-7088-45F9-9B98-35068A64EB77}" type="presParOf" srcId="{F2D14F52-0632-416A-9DB6-8076DCCF0E80}" destId="{A6CBA0D0-B726-44CF-A7ED-D4749B32B4C2}" srcOrd="1" destOrd="0" presId="urn:microsoft.com/office/officeart/2005/8/layout/hProcess4"/>
    <dgm:cxn modelId="{5F9995E4-5E44-4D24-BE22-F375B4C06E8E}" type="presParOf" srcId="{F2D14F52-0632-416A-9DB6-8076DCCF0E80}" destId="{EA65A593-9477-4BFA-8538-637703DBDDC2}" srcOrd="2" destOrd="0" presId="urn:microsoft.com/office/officeart/2005/8/layout/hProcess4"/>
    <dgm:cxn modelId="{A92FD265-97CB-4C0A-A414-4A20E395858E}" type="presParOf" srcId="{F2D14F52-0632-416A-9DB6-8076DCCF0E80}" destId="{8F8C1321-FBC1-456B-8407-F3815DB32B91}" srcOrd="3" destOrd="0" presId="urn:microsoft.com/office/officeart/2005/8/layout/hProcess4"/>
    <dgm:cxn modelId="{6C437F63-7358-4289-BD25-19C85A36E9C0}" type="presParOf" srcId="{F2D14F52-0632-416A-9DB6-8076DCCF0E80}" destId="{F62BDE41-9559-491D-A292-DEBEEBFB2DBD}" srcOrd="4" destOrd="0" presId="urn:microsoft.com/office/officeart/2005/8/layout/hProcess4"/>
    <dgm:cxn modelId="{A5A864AF-7826-4EB5-B582-6A09911A90F7}" type="presParOf" srcId="{B0AD6E36-1C03-41C5-96D1-09E128BB085C}" destId="{B965BA7E-7B3E-431B-8BFB-6FA9796FDBFC}" srcOrd="1" destOrd="0" presId="urn:microsoft.com/office/officeart/2005/8/layout/hProcess4"/>
    <dgm:cxn modelId="{2B80B262-2D00-42A8-8AA9-B92FD280EA79}" type="presParOf" srcId="{B0AD6E36-1C03-41C5-96D1-09E128BB085C}" destId="{35C8F273-AEC3-4845-926D-45E86B7ABE0F}" srcOrd="2" destOrd="0" presId="urn:microsoft.com/office/officeart/2005/8/layout/hProcess4"/>
    <dgm:cxn modelId="{EFD57290-6307-41BD-BC03-7A40E9396811}" type="presParOf" srcId="{35C8F273-AEC3-4845-926D-45E86B7ABE0F}" destId="{B27BD58F-277A-44AC-92E9-F7AAD10DBA69}" srcOrd="0" destOrd="0" presId="urn:microsoft.com/office/officeart/2005/8/layout/hProcess4"/>
    <dgm:cxn modelId="{7F35FB74-B884-4A43-8E77-12738A4CE12A}" type="presParOf" srcId="{35C8F273-AEC3-4845-926D-45E86B7ABE0F}" destId="{255F6DF4-B90F-4923-A20A-6757D3D174F1}" srcOrd="1" destOrd="0" presId="urn:microsoft.com/office/officeart/2005/8/layout/hProcess4"/>
    <dgm:cxn modelId="{4C7D16E6-E0D4-4954-9050-971B4E5E71C1}" type="presParOf" srcId="{35C8F273-AEC3-4845-926D-45E86B7ABE0F}" destId="{88C4CEE7-5F5F-42E1-A87C-698D3ADC3D37}" srcOrd="2" destOrd="0" presId="urn:microsoft.com/office/officeart/2005/8/layout/hProcess4"/>
    <dgm:cxn modelId="{761DC479-0C6F-4B0C-BCA7-6D665A0259BF}" type="presParOf" srcId="{35C8F273-AEC3-4845-926D-45E86B7ABE0F}" destId="{2599477F-D703-447D-8C91-0A3E1979C3F3}" srcOrd="3" destOrd="0" presId="urn:microsoft.com/office/officeart/2005/8/layout/hProcess4"/>
    <dgm:cxn modelId="{5B5C3860-B8B1-4EED-AA7E-40715671E1D4}" type="presParOf" srcId="{35C8F273-AEC3-4845-926D-45E86B7ABE0F}" destId="{EA933AA7-3E98-4DF6-AF24-A9DA7080E484}" srcOrd="4" destOrd="0" presId="urn:microsoft.com/office/officeart/2005/8/layout/hProcess4"/>
    <dgm:cxn modelId="{94A8B2EE-8EDC-4265-8F7B-D54F1B59269D}" type="presParOf" srcId="{B0AD6E36-1C03-41C5-96D1-09E128BB085C}" destId="{6AC5E5B6-8EF8-4F02-A5DE-FB3357C5C396}" srcOrd="3" destOrd="0" presId="urn:microsoft.com/office/officeart/2005/8/layout/hProcess4"/>
    <dgm:cxn modelId="{D12A5E30-E243-416D-B5E2-0E7641D82C14}" type="presParOf" srcId="{B0AD6E36-1C03-41C5-96D1-09E128BB085C}" destId="{A7C7FA7B-01F5-4928-BC8A-3515C2388F01}" srcOrd="4" destOrd="0" presId="urn:microsoft.com/office/officeart/2005/8/layout/hProcess4"/>
    <dgm:cxn modelId="{5D542218-2185-4BCF-92F4-DA1D2E12D733}" type="presParOf" srcId="{A7C7FA7B-01F5-4928-BC8A-3515C2388F01}" destId="{F7B3503A-CE74-429C-85F9-EC8CC99D5DB6}" srcOrd="0" destOrd="0" presId="urn:microsoft.com/office/officeart/2005/8/layout/hProcess4"/>
    <dgm:cxn modelId="{4F3BC711-8A6E-4A8A-8341-BFBCA4F0D62E}" type="presParOf" srcId="{A7C7FA7B-01F5-4928-BC8A-3515C2388F01}" destId="{1D1A6B20-4C62-4448-98D1-093620DD4C0B}" srcOrd="1" destOrd="0" presId="urn:microsoft.com/office/officeart/2005/8/layout/hProcess4"/>
    <dgm:cxn modelId="{560674C4-C01D-4C58-856D-7BFED9EC3071}" type="presParOf" srcId="{A7C7FA7B-01F5-4928-BC8A-3515C2388F01}" destId="{D863AA5B-F5C8-4E28-9BCC-3840934686DC}" srcOrd="2" destOrd="0" presId="urn:microsoft.com/office/officeart/2005/8/layout/hProcess4"/>
    <dgm:cxn modelId="{1880B4EB-5C16-448A-AAE3-8C569300CEAE}" type="presParOf" srcId="{A7C7FA7B-01F5-4928-BC8A-3515C2388F01}" destId="{BB4177D0-D1A5-42A3-980F-3BB2F0B6190C}" srcOrd="3" destOrd="0" presId="urn:microsoft.com/office/officeart/2005/8/layout/hProcess4"/>
    <dgm:cxn modelId="{429A5C0B-593F-4385-ACC1-E2696E18FC34}" type="presParOf" srcId="{A7C7FA7B-01F5-4928-BC8A-3515C2388F01}" destId="{019D56E6-D3BC-48ED-817D-6731767CFD71}" srcOrd="4" destOrd="0" presId="urn:microsoft.com/office/officeart/2005/8/layout/hProcess4"/>
    <dgm:cxn modelId="{3CA3D175-401C-4EA8-AD13-19C4864D2047}" type="presParOf" srcId="{B0AD6E36-1C03-41C5-96D1-09E128BB085C}" destId="{93D10898-90BA-402E-B4C0-9F216F905C03}" srcOrd="5" destOrd="0" presId="urn:microsoft.com/office/officeart/2005/8/layout/hProcess4"/>
    <dgm:cxn modelId="{DFC0653F-7563-466A-8D0B-29C3A7E5D96B}" type="presParOf" srcId="{B0AD6E36-1C03-41C5-96D1-09E128BB085C}" destId="{87045C13-6B9B-4495-A6BB-A47B87B4153D}" srcOrd="6" destOrd="0" presId="urn:microsoft.com/office/officeart/2005/8/layout/hProcess4"/>
    <dgm:cxn modelId="{2D65DF27-1C8E-4959-9015-2DD00D3BDEC3}" type="presParOf" srcId="{87045C13-6B9B-4495-A6BB-A47B87B4153D}" destId="{BE1BF038-836A-4E2F-B8B1-02EADA9CF5D0}" srcOrd="0" destOrd="0" presId="urn:microsoft.com/office/officeart/2005/8/layout/hProcess4"/>
    <dgm:cxn modelId="{B3A91613-3E20-4752-8B2B-E5AF4268A629}" type="presParOf" srcId="{87045C13-6B9B-4495-A6BB-A47B87B4153D}" destId="{62DCA9C0-4874-4FFB-A6DC-29BEAEFB42A5}" srcOrd="1" destOrd="0" presId="urn:microsoft.com/office/officeart/2005/8/layout/hProcess4"/>
    <dgm:cxn modelId="{BA28B4E4-EA19-4F52-91CA-6A14A0DCCFDA}" type="presParOf" srcId="{87045C13-6B9B-4495-A6BB-A47B87B4153D}" destId="{971F5962-F40B-477A-A860-EA7687726FE6}" srcOrd="2" destOrd="0" presId="urn:microsoft.com/office/officeart/2005/8/layout/hProcess4"/>
    <dgm:cxn modelId="{2AE9BD1E-EBF8-44ED-B6C3-A2FB028D508C}" type="presParOf" srcId="{87045C13-6B9B-4495-A6BB-A47B87B4153D}" destId="{551C2CF9-5BC0-4D8D-B2D0-7E4606A9DA0D}" srcOrd="3" destOrd="0" presId="urn:microsoft.com/office/officeart/2005/8/layout/hProcess4"/>
    <dgm:cxn modelId="{FDA9AA43-7203-465B-B709-BDB3F80E490A}" type="presParOf" srcId="{87045C13-6B9B-4495-A6BB-A47B87B4153D}" destId="{EBFDD7D5-A25D-4143-9322-07DE69E0253A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CBA0D0-B726-44CF-A7ED-D4749B32B4C2}">
      <dsp:nvSpPr>
        <dsp:cNvPr id="0" name=""/>
        <dsp:cNvSpPr/>
      </dsp:nvSpPr>
      <dsp:spPr>
        <a:xfrm>
          <a:off x="2812" y="1217404"/>
          <a:ext cx="2138878" cy="17641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200" kern="1200" dirty="0"/>
            <a:t>Řetězce dopadu na klima
Workshopy
Literatura, úložiště, sbírky osvědčených postupů</a:t>
          </a:r>
          <a:endParaRPr lang="fi-FI" sz="1200" kern="1200" dirty="0"/>
        </a:p>
      </dsp:txBody>
      <dsp:txXfrm>
        <a:off x="43409" y="1258001"/>
        <a:ext cx="2057684" cy="1304906"/>
      </dsp:txXfrm>
    </dsp:sp>
    <dsp:sp modelId="{B965BA7E-7B3E-431B-8BFB-6FA9796FDBFC}">
      <dsp:nvSpPr>
        <dsp:cNvPr id="0" name=""/>
        <dsp:cNvSpPr/>
      </dsp:nvSpPr>
      <dsp:spPr>
        <a:xfrm>
          <a:off x="1170424" y="1514081"/>
          <a:ext cx="2541207" cy="2541207"/>
        </a:xfrm>
        <a:prstGeom prst="leftCircularArrow">
          <a:avLst>
            <a:gd name="adj1" fmla="val 3867"/>
            <a:gd name="adj2" fmla="val 484071"/>
            <a:gd name="adj3" fmla="val 2259582"/>
            <a:gd name="adj4" fmla="val 9024489"/>
            <a:gd name="adj5" fmla="val 451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8C1321-FBC1-456B-8407-F3815DB32B91}">
      <dsp:nvSpPr>
        <dsp:cNvPr id="0" name=""/>
        <dsp:cNvSpPr/>
      </dsp:nvSpPr>
      <dsp:spPr>
        <a:xfrm>
          <a:off x="478118" y="2603504"/>
          <a:ext cx="1901225" cy="7560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Mapování indikátorů</a:t>
          </a:r>
          <a:endParaRPr lang="fi-FI" sz="1600" kern="1200" dirty="0"/>
        </a:p>
      </dsp:txBody>
      <dsp:txXfrm>
        <a:off x="500262" y="2625648"/>
        <a:ext cx="1856937" cy="711766"/>
      </dsp:txXfrm>
    </dsp:sp>
    <dsp:sp modelId="{255F6DF4-B90F-4923-A20A-6757D3D174F1}">
      <dsp:nvSpPr>
        <dsp:cNvPr id="0" name=""/>
        <dsp:cNvSpPr/>
      </dsp:nvSpPr>
      <dsp:spPr>
        <a:xfrm>
          <a:off x="2847310" y="1217404"/>
          <a:ext cx="2138878" cy="17641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cs-CZ" sz="1200" kern="1200" dirty="0"/>
            <a:t>Na základě</a:t>
          </a:r>
          <a:endParaRPr lang="fi-FI" sz="1200" kern="1200" dirty="0"/>
        </a:p>
        <a:p>
          <a:pPr marL="228600" lvl="2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200" kern="1200" dirty="0"/>
            <a:t>Místní relevance
Dostupné údaje
Popis expozice, zranitelnosti a adaptační kapacity</a:t>
          </a:r>
          <a:endParaRPr lang="fi-FI" sz="1200" kern="1200" dirty="0"/>
        </a:p>
      </dsp:txBody>
      <dsp:txXfrm>
        <a:off x="2887907" y="1636029"/>
        <a:ext cx="2057684" cy="1304906"/>
      </dsp:txXfrm>
    </dsp:sp>
    <dsp:sp modelId="{6AC5E5B6-8EF8-4F02-A5DE-FB3357C5C396}">
      <dsp:nvSpPr>
        <dsp:cNvPr id="0" name=""/>
        <dsp:cNvSpPr/>
      </dsp:nvSpPr>
      <dsp:spPr>
        <a:xfrm>
          <a:off x="3997098" y="74477"/>
          <a:ext cx="2814509" cy="2814509"/>
        </a:xfrm>
        <a:prstGeom prst="circularArrow">
          <a:avLst>
            <a:gd name="adj1" fmla="val 3492"/>
            <a:gd name="adj2" fmla="val 433147"/>
            <a:gd name="adj3" fmla="val 19391342"/>
            <a:gd name="adj4" fmla="val 12575511"/>
            <a:gd name="adj5" fmla="val 407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99477F-D703-447D-8C91-0A3E1979C3F3}">
      <dsp:nvSpPr>
        <dsp:cNvPr id="0" name=""/>
        <dsp:cNvSpPr/>
      </dsp:nvSpPr>
      <dsp:spPr>
        <a:xfrm>
          <a:off x="3322616" y="839377"/>
          <a:ext cx="1901225" cy="7560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Zúžení seznamu indikátorů podle místních potřeb</a:t>
          </a:r>
          <a:endParaRPr lang="fi-FI" sz="1600" kern="1200" dirty="0"/>
        </a:p>
      </dsp:txBody>
      <dsp:txXfrm>
        <a:off x="3344760" y="861521"/>
        <a:ext cx="1856937" cy="711766"/>
      </dsp:txXfrm>
    </dsp:sp>
    <dsp:sp modelId="{1D1A6B20-4C62-4448-98D1-093620DD4C0B}">
      <dsp:nvSpPr>
        <dsp:cNvPr id="0" name=""/>
        <dsp:cNvSpPr/>
      </dsp:nvSpPr>
      <dsp:spPr>
        <a:xfrm>
          <a:off x="5691807" y="1217404"/>
          <a:ext cx="2138878" cy="17641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cs-CZ" sz="1200" b="1" kern="1200" dirty="0"/>
            <a:t>Realizační</a:t>
          </a:r>
          <a:r>
            <a:rPr lang="cs-CZ" sz="1200" kern="1200" dirty="0"/>
            <a:t> </a:t>
          </a:r>
          <a:r>
            <a:rPr lang="cs-CZ" sz="1200" b="1" kern="1200" dirty="0"/>
            <a:t>semináře</a:t>
          </a:r>
          <a:r>
            <a:rPr lang="cs-CZ" sz="1200" kern="1200" dirty="0"/>
            <a:t>:</a:t>
          </a:r>
          <a:br>
            <a:rPr lang="cs-CZ" sz="1200" kern="1200" dirty="0"/>
          </a:br>
          <a:endParaRPr lang="fi-FI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200" kern="1200" dirty="0"/>
            <a:t>Dávají tyto ukazatele smysl na místní úrovni?</a:t>
          </a:r>
          <a:br>
            <a:rPr lang="cs-CZ" sz="1200" kern="1200" dirty="0"/>
          </a:br>
          <a:endParaRPr lang="cs-CZ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200" kern="1200" dirty="0"/>
            <a:t>Chybí něco?</a:t>
          </a:r>
        </a:p>
      </dsp:txBody>
      <dsp:txXfrm>
        <a:off x="5732404" y="1258001"/>
        <a:ext cx="2057684" cy="1304906"/>
      </dsp:txXfrm>
    </dsp:sp>
    <dsp:sp modelId="{93D10898-90BA-402E-B4C0-9F216F905C03}">
      <dsp:nvSpPr>
        <dsp:cNvPr id="0" name=""/>
        <dsp:cNvSpPr/>
      </dsp:nvSpPr>
      <dsp:spPr>
        <a:xfrm>
          <a:off x="6859420" y="1514081"/>
          <a:ext cx="2541207" cy="2541207"/>
        </a:xfrm>
        <a:prstGeom prst="leftCircularArrow">
          <a:avLst>
            <a:gd name="adj1" fmla="val 3867"/>
            <a:gd name="adj2" fmla="val 484071"/>
            <a:gd name="adj3" fmla="val 2259582"/>
            <a:gd name="adj4" fmla="val 9024489"/>
            <a:gd name="adj5" fmla="val 451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4177D0-D1A5-42A3-980F-3BB2F0B6190C}">
      <dsp:nvSpPr>
        <dsp:cNvPr id="0" name=""/>
        <dsp:cNvSpPr/>
      </dsp:nvSpPr>
      <dsp:spPr>
        <a:xfrm>
          <a:off x="6167114" y="2603504"/>
          <a:ext cx="1901225" cy="7560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Ověřování a místní perspektiva</a:t>
          </a:r>
          <a:endParaRPr lang="fi-FI" sz="1600" kern="1200" dirty="0"/>
        </a:p>
      </dsp:txBody>
      <dsp:txXfrm>
        <a:off x="6189258" y="2625648"/>
        <a:ext cx="1856937" cy="711766"/>
      </dsp:txXfrm>
    </dsp:sp>
    <dsp:sp modelId="{62DCA9C0-4874-4FFB-A6DC-29BEAEFB42A5}">
      <dsp:nvSpPr>
        <dsp:cNvPr id="0" name=""/>
        <dsp:cNvSpPr/>
      </dsp:nvSpPr>
      <dsp:spPr>
        <a:xfrm>
          <a:off x="8536305" y="1217404"/>
          <a:ext cx="2138878" cy="17641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200" kern="1200" dirty="0"/>
            <a:t>Vybrané ukazatele v této fázi jsou známé a porovnávají se s dostupnými údaji.
Výpočet a vizualizace (v nástroji)
Mohou být zahrnuty do katalogu</a:t>
          </a:r>
          <a:endParaRPr lang="fi-FI" sz="1200" kern="1200" dirty="0"/>
        </a:p>
      </dsp:txBody>
      <dsp:txXfrm>
        <a:off x="8576902" y="1636029"/>
        <a:ext cx="2057684" cy="1304906"/>
      </dsp:txXfrm>
    </dsp:sp>
    <dsp:sp modelId="{551C2CF9-5BC0-4D8D-B2D0-7E4606A9DA0D}">
      <dsp:nvSpPr>
        <dsp:cNvPr id="0" name=""/>
        <dsp:cNvSpPr/>
      </dsp:nvSpPr>
      <dsp:spPr>
        <a:xfrm>
          <a:off x="9011612" y="839377"/>
          <a:ext cx="1901225" cy="7560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Vývoj indikátorů v praxi</a:t>
          </a:r>
          <a:endParaRPr lang="fi-FI" sz="1600" kern="1200" dirty="0"/>
        </a:p>
      </dsp:txBody>
      <dsp:txXfrm>
        <a:off x="9033756" y="861521"/>
        <a:ext cx="1856937" cy="7117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026B72-A3F3-4975-AD99-D073B12F93EB}" type="datetimeFigureOut">
              <a:t>25.09.2025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8645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487081-B0CD-4D14-A40C-36F1F005F885}" type="slidenum"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59789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87081-B0CD-4D14-A40C-36F1F005F885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98156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FC1032-BF2E-3170-CE3B-C157B080E4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ED893103-F4D3-9E2C-EA9F-91F90B9DBF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22959199-0988-0E1E-41BC-F6A9F7C4F1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97F23BA-97E2-D7A0-BB41-D0C2582D31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87081-B0CD-4D14-A40C-36F1F005F885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4373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1937BA4-229F-F73D-5776-084721D0CA0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5EA0280-E058-CD1A-0B2A-BEF6B1B69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907AF-2EAF-D049-9D74-3E698D792952}" type="datetime1">
              <a:rPr lang="fr-FR" smtClean="0"/>
              <a:t>25/09/2025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36AA5EA-9849-7302-660A-2E2E59E39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Footer title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C147AF0-A0B0-3590-6455-CFBF99F4C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E0D6A-447D-C244-A023-753E8EE8976B}" type="slidenum">
              <a:rPr lang="fr-FR" smtClean="0"/>
              <a:t>‹#›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6B4C1F6-CF85-B6B9-210E-9305652E8E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200400"/>
            <a:ext cx="12192000" cy="36576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F3CA520-CE9A-56DE-65E6-292023C73D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8652" y="1650305"/>
            <a:ext cx="10934696" cy="1474938"/>
          </a:xfrm>
        </p:spPr>
        <p:txBody>
          <a:bodyPr anchor="ctr">
            <a:normAutofit/>
          </a:bodyPr>
          <a:lstStyle>
            <a:lvl1pPr algn="ctr">
              <a:defRPr sz="3600"/>
            </a:lvl1pPr>
          </a:lstStyle>
          <a:p>
            <a:r>
              <a:rPr lang="fr-FR"/>
              <a:t>Document </a:t>
            </a:r>
            <a:r>
              <a:rPr lang="fr-FR" err="1"/>
              <a:t>title</a:t>
            </a:r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3951F1B4-4542-7FFF-59FE-AA60F7204D5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45124" y="510784"/>
            <a:ext cx="4076700" cy="889000"/>
          </a:xfrm>
          <a:prstGeom prst="rect">
            <a:avLst/>
          </a:prstGeom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57159C82-289D-0D6E-9646-8827C1802B8C}"/>
              </a:ext>
            </a:extLst>
          </p:cNvPr>
          <p:cNvCxnSpPr>
            <a:cxnSpLocks/>
          </p:cNvCxnSpPr>
          <p:nvPr userDrawn="1"/>
        </p:nvCxnSpPr>
        <p:spPr>
          <a:xfrm>
            <a:off x="0" y="1020054"/>
            <a:ext cx="3933173" cy="0"/>
          </a:xfrm>
          <a:prstGeom prst="line">
            <a:avLst/>
          </a:prstGeom>
          <a:ln w="635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E6B87935-E91D-E1DD-1896-F4A8501B5598}"/>
              </a:ext>
            </a:extLst>
          </p:cNvPr>
          <p:cNvCxnSpPr>
            <a:cxnSpLocks/>
          </p:cNvCxnSpPr>
          <p:nvPr userDrawn="1"/>
        </p:nvCxnSpPr>
        <p:spPr>
          <a:xfrm>
            <a:off x="8267179" y="1020054"/>
            <a:ext cx="3933173" cy="0"/>
          </a:xfrm>
          <a:prstGeom prst="line">
            <a:avLst/>
          </a:prstGeom>
          <a:ln w="635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Image 18">
            <a:extLst>
              <a:ext uri="{FF2B5EF4-FFF2-40B4-BE49-F238E27FC236}">
                <a16:creationId xmlns:a16="http://schemas.microsoft.com/office/drawing/2014/main" id="{16C82A6B-4992-A257-5E6A-4E35C86D71F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05846" y="6244899"/>
            <a:ext cx="495300" cy="355600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5F0F1FA-FAC2-3AEF-47C5-6E42D674433C}"/>
              </a:ext>
            </a:extLst>
          </p:cNvPr>
          <p:cNvSpPr txBox="1"/>
          <p:nvPr userDrawn="1"/>
        </p:nvSpPr>
        <p:spPr>
          <a:xfrm>
            <a:off x="814192" y="6212909"/>
            <a:ext cx="44592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noProof="0">
                <a:solidFill>
                  <a:schemeClr val="bg1"/>
                </a:solidFill>
              </a:rPr>
              <a:t>The project has received funding from the Horizon Europe Framework Programme under grant agreement No 101112837</a:t>
            </a:r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E9097921-4C71-77AB-C506-787FBDF89EF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8763" y="4434214"/>
            <a:ext cx="2405062" cy="873690"/>
          </a:xfr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 err="1"/>
              <a:t>Author</a:t>
            </a:r>
            <a:r>
              <a:rPr lang="fr-FR"/>
              <a:t> </a:t>
            </a:r>
            <a:r>
              <a:rPr lang="fr-FR" err="1"/>
              <a:t>name</a:t>
            </a:r>
            <a:r>
              <a:rPr lang="fr-FR"/>
              <a:t>, </a:t>
            </a:r>
            <a:r>
              <a:rPr lang="fr-FR" err="1"/>
              <a:t>function</a:t>
            </a:r>
            <a:r>
              <a:rPr lang="fr-FR"/>
              <a:t> or </a:t>
            </a:r>
            <a:r>
              <a:rPr lang="fr-FR" err="1"/>
              <a:t>organization</a:t>
            </a:r>
            <a:r>
              <a:rPr lang="fr-FR"/>
              <a:t>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2826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F67411-09CF-73C0-CDEC-7B5A59F1C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98EC17D-4D9C-6C8A-FD30-2A691793D1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EC16671-88C1-6AAD-EC3C-123344759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8F528-4452-904E-913C-AD007409A9A8}" type="datetime1">
              <a:rPr lang="fr-FR" smtClean="0"/>
              <a:t>25/09/2025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BA6931A-A704-F002-DCD3-FA6CD4994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Footer title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F13E47B-98D8-60FB-1CAA-811518F5E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E0D6A-447D-C244-A023-753E8EE8976B}" type="slidenum">
              <a:rPr lang="fr-FR" smtClean="0"/>
              <a:t>‹#›</a:t>
            </a:fld>
            <a:endParaRPr lang="fr-FR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8FAFC20F-54F4-4203-AEEB-ECF0273795FD}"/>
              </a:ext>
            </a:extLst>
          </p:cNvPr>
          <p:cNvCxnSpPr>
            <a:cxnSpLocks/>
          </p:cNvCxnSpPr>
          <p:nvPr userDrawn="1"/>
        </p:nvCxnSpPr>
        <p:spPr>
          <a:xfrm>
            <a:off x="258417" y="1420887"/>
            <a:ext cx="11294756" cy="0"/>
          </a:xfrm>
          <a:prstGeom prst="line">
            <a:avLst/>
          </a:prstGeom>
          <a:ln w="635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0709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1B474B33-3C58-D5C9-3123-E1CA1B1A01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925316" y="492017"/>
            <a:ext cx="2628900" cy="548289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AE7011F-39F8-3338-FD50-7A6473BA9D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12940" y="492017"/>
            <a:ext cx="7594163" cy="548289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C0FEC93-5246-AD69-6E35-4E8171706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5BF10-6E0D-5B4D-B05C-689B11EC42A4}" type="datetime1">
              <a:rPr lang="fr-FR" smtClean="0"/>
              <a:t>25/09/2025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5723805-70DA-B97B-6558-F395CCF84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Footer title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D577252-AB6D-05F8-265D-E0B2DE3B7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E0D6A-447D-C244-A023-753E8EE8976B}" type="slidenum">
              <a:rPr lang="fr-FR" smtClean="0"/>
              <a:t>‹#›</a:t>
            </a:fld>
            <a:endParaRPr lang="fr-FR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47BF4E7A-25C8-B7A6-1613-E279E9AC8D94}"/>
              </a:ext>
            </a:extLst>
          </p:cNvPr>
          <p:cNvCxnSpPr>
            <a:cxnSpLocks/>
          </p:cNvCxnSpPr>
          <p:nvPr userDrawn="1"/>
        </p:nvCxnSpPr>
        <p:spPr>
          <a:xfrm>
            <a:off x="8649810" y="243440"/>
            <a:ext cx="0" cy="5933523"/>
          </a:xfrm>
          <a:prstGeom prst="line">
            <a:avLst/>
          </a:prstGeom>
          <a:ln w="635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88826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C526E-6F44-1D9A-917B-FF2FF5919F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33BB22-D7A4-8ECF-0653-C936E797EB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F6C38C-1EE1-78D1-8C2F-2C3B67D85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49C38-B8EC-0C44-849F-F859B8825A4F}" type="datetimeFigureOut">
              <a:rPr lang="en-DE" smtClean="0"/>
              <a:t>09/25/2025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B108F-F387-34E7-BFEE-A1EC5ED81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BAD2E0-3268-1BBE-4D93-7DDCF8E14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40E23-6C04-4C43-9DBE-4283A5C36142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974389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FCDE6A-8121-E26A-B11C-42B68D904C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/>
              <a:t>Slide </a:t>
            </a:r>
            <a:r>
              <a:rPr lang="fr-FR" err="1"/>
              <a:t>title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8453E27-9013-8FCB-7219-282C873045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752D832-A8C5-DDB7-9E5B-B1669B0F9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600B9-5348-2047-B91B-2BD471A7B9B9}" type="datetime1">
              <a:rPr lang="fr-FR" smtClean="0"/>
              <a:t>25/09/2025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B3586AF-50F0-380F-1562-C72F53666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Footer title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1577D58-CA40-B815-83C4-D749B443E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E0D6A-447D-C244-A023-753E8EE8976B}" type="slidenum">
              <a:rPr lang="fr-FR" smtClean="0"/>
              <a:t>‹#›</a:t>
            </a:fld>
            <a:endParaRPr lang="fr-FR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F1F89084-391B-7862-79E0-52C15F2D477A}"/>
              </a:ext>
            </a:extLst>
          </p:cNvPr>
          <p:cNvCxnSpPr>
            <a:cxnSpLocks/>
          </p:cNvCxnSpPr>
          <p:nvPr userDrawn="1"/>
        </p:nvCxnSpPr>
        <p:spPr>
          <a:xfrm>
            <a:off x="258417" y="1420887"/>
            <a:ext cx="11294756" cy="0"/>
          </a:xfrm>
          <a:prstGeom prst="line">
            <a:avLst/>
          </a:prstGeom>
          <a:ln w="635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8757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B3EE2A0-659B-9165-6931-24964BA99A25}"/>
              </a:ext>
            </a:extLst>
          </p:cNvPr>
          <p:cNvSpPr/>
          <p:nvPr userDrawn="1"/>
        </p:nvSpPr>
        <p:spPr>
          <a:xfrm>
            <a:off x="0" y="0"/>
            <a:ext cx="12192000" cy="6247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67C4154-4CFB-0E0E-9433-73C3C24F32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34600" y="5996341"/>
            <a:ext cx="2057400" cy="8636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94378E1-861F-465C-2906-81847BA93D8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563350" y="6344732"/>
            <a:ext cx="419100" cy="4191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6AFCDE6A-8121-E26A-B11C-42B68D904C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/>
              <a:t>Slide </a:t>
            </a:r>
            <a:r>
              <a:rPr lang="fr-FR" err="1"/>
              <a:t>title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8453E27-9013-8FCB-7219-282C873045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752D832-A8C5-DDB7-9E5B-B1669B0F9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D6412-BDB2-404F-BCAC-24AE84917564}" type="datetime1">
              <a:rPr lang="fr-FR" smtClean="0"/>
              <a:t>25/09/2025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B3586AF-50F0-380F-1562-C72F53666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Footer title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1577D58-CA40-B815-83C4-D749B443E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E0D6A-447D-C244-A023-753E8EE8976B}" type="slidenum">
              <a:rPr lang="fr-FR" smtClean="0"/>
              <a:t>‹#›</a:t>
            </a:fld>
            <a:endParaRPr lang="fr-FR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F1F89084-391B-7862-79E0-52C15F2D477A}"/>
              </a:ext>
            </a:extLst>
          </p:cNvPr>
          <p:cNvCxnSpPr>
            <a:cxnSpLocks/>
          </p:cNvCxnSpPr>
          <p:nvPr userDrawn="1"/>
        </p:nvCxnSpPr>
        <p:spPr>
          <a:xfrm>
            <a:off x="0" y="1420887"/>
            <a:ext cx="11553173" cy="0"/>
          </a:xfrm>
          <a:prstGeom prst="line">
            <a:avLst/>
          </a:prstGeom>
          <a:ln w="635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0401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00DCC3-4877-53FD-5B49-FF8220AC75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434167"/>
            <a:ext cx="10515600" cy="2606082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Slide </a:t>
            </a:r>
            <a:r>
              <a:rPr lang="fr-FR" err="1"/>
              <a:t>title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844CA4E-2A4B-17B3-C716-CF4B36AB41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414099"/>
            <a:ext cx="105156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E47E48B-B3AE-7AD8-FF64-0A51E7F9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C6B83-5985-5142-A40C-14B428F5D8BE}" type="datetime1">
              <a:rPr lang="fr-FR" smtClean="0"/>
              <a:t>25/09/2025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D061825-2CE8-0B97-6B05-577BE18EA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Footer title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D4CCE37-3886-AE05-9687-6CD2E186F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E0D6A-447D-C244-A023-753E8EE8976B}" type="slidenum">
              <a:rPr lang="fr-FR" smtClean="0"/>
              <a:t>‹#›</a:t>
            </a:fld>
            <a:endParaRPr lang="fr-FR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9606F540-5E7A-5FC2-8D83-F5AEB44C3BEA}"/>
              </a:ext>
            </a:extLst>
          </p:cNvPr>
          <p:cNvCxnSpPr>
            <a:cxnSpLocks/>
          </p:cNvCxnSpPr>
          <p:nvPr userDrawn="1"/>
        </p:nvCxnSpPr>
        <p:spPr>
          <a:xfrm>
            <a:off x="258417" y="4226718"/>
            <a:ext cx="11294756" cy="0"/>
          </a:xfrm>
          <a:prstGeom prst="line">
            <a:avLst/>
          </a:prstGeom>
          <a:ln w="635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2043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8D8788-868A-CAAF-434E-E8DFBFB97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90CE872-5B2C-41EA-67D7-AFA951973E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13307"/>
            <a:ext cx="5181600" cy="396139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B44B8D0-1E4D-4195-7236-E4EC13E3F4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13307"/>
            <a:ext cx="5181600" cy="396139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DC306F3-B18D-AC34-9FAB-88379EBAE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2B699-B1DD-8D44-9702-E565150A879C}" type="datetime1">
              <a:rPr lang="fr-FR" smtClean="0"/>
              <a:t>25/09/2025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189CF60-7B32-651D-3E73-5AABA533C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Footer title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C8C87E8-63BF-E96F-9C6A-2B83D6F03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E0D6A-447D-C244-A023-753E8EE8976B}" type="slidenum">
              <a:rPr lang="fr-FR" smtClean="0"/>
              <a:t>‹#›</a:t>
            </a:fld>
            <a:endParaRPr lang="fr-FR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FB361F33-35F6-CE82-028A-FA59912F2676}"/>
              </a:ext>
            </a:extLst>
          </p:cNvPr>
          <p:cNvCxnSpPr>
            <a:cxnSpLocks/>
          </p:cNvCxnSpPr>
          <p:nvPr userDrawn="1"/>
        </p:nvCxnSpPr>
        <p:spPr>
          <a:xfrm>
            <a:off x="258417" y="1546147"/>
            <a:ext cx="11294756" cy="0"/>
          </a:xfrm>
          <a:prstGeom prst="line">
            <a:avLst/>
          </a:prstGeom>
          <a:ln w="635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5244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CBC706-96B9-4958-8BB4-7B47A8153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0937"/>
            <a:ext cx="10515600" cy="1217699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93E6ED3-C4CB-214D-C6E0-7303A0F447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93897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721FC6B-4C1A-BDD6-5819-DC859C3DA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18017"/>
            <a:ext cx="5157787" cy="33696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C953DA-C561-4649-1DE6-9B9E5879EF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93897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83A70E4-B790-79CF-82EC-41BD0FB305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18017"/>
            <a:ext cx="5183188" cy="33696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93E4EBA-9DAF-C60A-693C-667B51B52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87B35-38AD-D049-B17D-77CB73400FCF}" type="datetime1">
              <a:rPr lang="fr-FR" smtClean="0"/>
              <a:t>25/09/2025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8B9FBE4-3A74-DECE-A6C4-91AC910E0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Footer title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8412FDC-8E85-2D9C-CE27-996CD346B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E0D6A-447D-C244-A023-753E8EE8976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5006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9DB4256-9E7D-5648-BC4E-BF4E81B004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/>
              <a:t>Slide </a:t>
            </a:r>
            <a:r>
              <a:rPr lang="fr-FR" err="1"/>
              <a:t>title</a:t>
            </a: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26394E2-BFC2-A181-0721-F98BB8ABC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DEF5F-5453-D140-A184-9441BD465DBD}" type="datetime1">
              <a:rPr lang="fr-FR" smtClean="0"/>
              <a:t>25/09/2025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D7BD8BA-4F63-E7AA-E048-235C9A09F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Footer title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39ACA05-6B3F-D62B-DE7C-7325E4702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E0D6A-447D-C244-A023-753E8EE8976B}" type="slidenum">
              <a:rPr lang="fr-FR" smtClean="0"/>
              <a:t>‹#›</a:t>
            </a:fld>
            <a:endParaRPr lang="fr-FR"/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507A02D2-4668-4C0B-10E4-A266D218A562}"/>
              </a:ext>
            </a:extLst>
          </p:cNvPr>
          <p:cNvCxnSpPr>
            <a:cxnSpLocks/>
          </p:cNvCxnSpPr>
          <p:nvPr userDrawn="1"/>
        </p:nvCxnSpPr>
        <p:spPr>
          <a:xfrm>
            <a:off x="258417" y="1420887"/>
            <a:ext cx="11294756" cy="0"/>
          </a:xfrm>
          <a:prstGeom prst="line">
            <a:avLst/>
          </a:prstGeom>
          <a:ln w="635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1632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4FBC235-A89C-D336-4842-D7505CE65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8E7B9-1BD3-FC4B-93AC-716039DAE7C5}" type="datetime1">
              <a:rPr lang="fr-FR" smtClean="0"/>
              <a:t>25/09/2025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7452FB1-DA92-0093-745D-3B88005DE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Footer title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517677D-0300-2512-43B9-B69CDC44D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E0D6A-447D-C244-A023-753E8EE8976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447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620754-F662-BF3D-3522-79E5F2D486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 algn="l">
              <a:defRPr sz="2800"/>
            </a:lvl1pPr>
          </a:lstStyle>
          <a:p>
            <a:r>
              <a:rPr lang="fr-FR"/>
              <a:t>Slide </a:t>
            </a:r>
            <a:r>
              <a:rPr lang="fr-FR" err="1"/>
              <a:t>title</a:t>
            </a:r>
            <a:endParaRPr lang="fr-FR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CE572508-8A9E-3A6D-920A-70AE473EFB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8CACD15-CB6C-FB33-5989-513BF84B33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559642"/>
            <a:ext cx="3932237" cy="330934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3AA753E-FC53-65A1-3F94-73C4FF26C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73012-8084-404B-AC43-3125AADB1A8F}" type="datetime1">
              <a:rPr lang="fr-FR" smtClean="0"/>
              <a:t>25/09/2025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0FE397B-692B-9FBB-B841-73ECBE349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Footer title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AEDB8A8-EAFA-52CE-DE70-C66D232E8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E0D6A-447D-C244-A023-753E8EE8976B}" type="slidenum">
              <a:rPr lang="fr-FR" smtClean="0"/>
              <a:t>‹#›</a:t>
            </a:fld>
            <a:endParaRPr lang="fr-FR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D5261D53-B44E-0F93-259F-6AFB0F6B7113}"/>
              </a:ext>
            </a:extLst>
          </p:cNvPr>
          <p:cNvCxnSpPr>
            <a:cxnSpLocks/>
          </p:cNvCxnSpPr>
          <p:nvPr userDrawn="1"/>
        </p:nvCxnSpPr>
        <p:spPr>
          <a:xfrm>
            <a:off x="258417" y="2285183"/>
            <a:ext cx="4513608" cy="0"/>
          </a:xfrm>
          <a:prstGeom prst="line">
            <a:avLst/>
          </a:prstGeom>
          <a:ln w="635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8354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DFC88C11-D933-182B-04B2-764CC42CBE50}"/>
              </a:ext>
            </a:extLst>
          </p:cNvPr>
          <p:cNvSpPr/>
          <p:nvPr userDrawn="1"/>
        </p:nvSpPr>
        <p:spPr>
          <a:xfrm>
            <a:off x="258417" y="238538"/>
            <a:ext cx="11675166" cy="5990317"/>
          </a:xfrm>
          <a:prstGeom prst="roundRect">
            <a:avLst>
              <a:gd name="adj" fmla="val 2174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24E97DD-1943-A9F5-C181-EDE4B2DF1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27" y="375473"/>
            <a:ext cx="10914346" cy="9369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Slide </a:t>
            </a:r>
            <a:r>
              <a:rPr lang="fr-FR" err="1"/>
              <a:t>title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CEBA4EE-8C2C-7531-7BB5-D49F119082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8827" y="1725417"/>
            <a:ext cx="10914346" cy="41993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B09B67E-973E-3FC5-0BB1-6D4EDC5EAA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41914" y="6363293"/>
            <a:ext cx="1818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30D03CCD-AD70-A14F-A64D-8CADA8623101}" type="datetime1">
              <a:rPr lang="fr-FR" smtClean="0"/>
              <a:t>25/09/2025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FED7958-AD0F-E2F1-9D84-C607F96808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759636" y="6363293"/>
            <a:ext cx="4672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fr-FR"/>
              <a:t>Footer title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660F43A9-29BD-474F-AC4A-EFDD37D2D9B3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58417" y="6387122"/>
            <a:ext cx="1765300" cy="3048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59AA6B0-3214-7873-3937-FE17628F12D4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0134600" y="5994400"/>
            <a:ext cx="2057400" cy="8636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92F6569-162D-E849-7C15-D9E159D01BEE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1563350" y="6342791"/>
            <a:ext cx="419100" cy="419100"/>
          </a:xfrm>
          <a:prstGeom prst="rect">
            <a:avLst/>
          </a:prstGeom>
        </p:spPr>
      </p:pic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C2FD068-5BDD-D325-D5CB-6BAB479FB1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3348" y="6370964"/>
            <a:ext cx="4191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fld id="{3D9E0D6A-447D-C244-A023-753E8EE8976B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488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7" r:id="rId9"/>
    <p:sldLayoutId id="2147483658" r:id="rId10"/>
    <p:sldLayoutId id="2147483659" r:id="rId11"/>
    <p:sldLayoutId id="2147483661" r:id="rId12"/>
  </p:sldLayoutIdLst>
  <p:hf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4CDC4065-D177-80A5-3D9A-8BB949E78BC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                                  </a:t>
            </a:r>
            <a:r>
              <a:rPr lang="cs-CZ" dirty="0" err="1"/>
              <a:t>Scalability</a:t>
            </a:r>
            <a:r>
              <a:rPr lang="cs-CZ" dirty="0"/>
              <a:t> </a:t>
            </a:r>
            <a:r>
              <a:rPr lang="en-GB" dirty="0"/>
              <a:t>Workshop</a:t>
            </a:r>
            <a:r>
              <a:rPr lang="cs-CZ" dirty="0"/>
              <a:t>					</a:t>
            </a:r>
            <a:br>
              <a:rPr lang="cs-CZ" dirty="0"/>
            </a:br>
            <a:r>
              <a:rPr lang="cs-CZ" sz="3200" dirty="0"/>
              <a:t>30.9.2025</a:t>
            </a:r>
            <a:endParaRPr lang="de-DE" sz="3200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E9B4D27-43E2-C68E-B256-B88B78AB01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marL="228600" indent="-228600" algn="l">
              <a:lnSpc>
                <a:spcPct val="90000"/>
              </a:lnSpc>
              <a:buChar char="•"/>
            </a:pPr>
            <a:r>
              <a:rPr lang="en-GB" sz="2400" dirty="0">
                <a:solidFill>
                  <a:srgbClr val="FF0000"/>
                </a:solidFill>
                <a:ea typeface="Calibri"/>
                <a:cs typeface="Calibri"/>
              </a:rPr>
              <a:t>…..</a:t>
            </a:r>
            <a:endParaRPr lang="de-DE" sz="2400" dirty="0">
              <a:solidFill>
                <a:srgbClr val="FF0000"/>
              </a:solidFill>
              <a:ea typeface="Calibri"/>
              <a:cs typeface="Calibri"/>
            </a:endParaRPr>
          </a:p>
          <a:p>
            <a:pPr marL="228600" indent="-228600" algn="l">
              <a:lnSpc>
                <a:spcPct val="90000"/>
              </a:lnSpc>
              <a:buChar char="•"/>
            </a:pPr>
            <a:r>
              <a:rPr lang="en-GB" sz="2400" dirty="0">
                <a:solidFill>
                  <a:srgbClr val="FF0000"/>
                </a:solidFill>
                <a:ea typeface="Calibri"/>
                <a:cs typeface="Calibri"/>
              </a:rPr>
              <a:t>....</a:t>
            </a:r>
          </a:p>
          <a:p>
            <a:pPr marL="228600" indent="-228600" algn="l">
              <a:lnSpc>
                <a:spcPct val="90000"/>
              </a:lnSpc>
              <a:buChar char="•"/>
            </a:pPr>
            <a:r>
              <a:rPr lang="en-GB" sz="2400" dirty="0">
                <a:solidFill>
                  <a:srgbClr val="FF0000"/>
                </a:solidFill>
                <a:ea typeface="Calibri"/>
                <a:cs typeface="Calibri"/>
              </a:rPr>
              <a:t>…..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1EEE2AD-C469-60EA-07F3-3E3A518243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63" y="4688525"/>
            <a:ext cx="1789082" cy="403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626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803A43-825F-4E09-E1B8-BEDB2DAD3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Montserrat" panose="00000500000000000000" pitchFamily="50" charset="0"/>
              </a:rPr>
              <a:t>CÍLE WORKSHOPU</a:t>
            </a:r>
            <a:endParaRPr lang="fr-FR" dirty="0">
              <a:latin typeface="Montserrat" panose="00000500000000000000" pitchFamily="50" charset="0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536E44B-332F-E966-CEC5-D657DC817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E0D6A-447D-C244-A023-753E8EE8976B}" type="slidenum">
              <a:rPr lang="fr-FR" smtClean="0"/>
              <a:t>10</a:t>
            </a:fld>
            <a:endParaRPr lang="fr-FR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7AE5D478-EB90-A1CC-760A-F2C27E86CC9E}"/>
              </a:ext>
            </a:extLst>
          </p:cNvPr>
          <p:cNvSpPr txBox="1">
            <a:spLocks/>
          </p:cNvSpPr>
          <p:nvPr/>
        </p:nvSpPr>
        <p:spPr>
          <a:xfrm>
            <a:off x="638826" y="3429000"/>
            <a:ext cx="2184025" cy="17419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5000"/>
              </a:lnSpc>
              <a:spcAft>
                <a:spcPts val="800"/>
              </a:spcAft>
              <a:buNone/>
            </a:pPr>
            <a:r>
              <a:rPr lang="en-US" sz="1800" dirty="0" err="1">
                <a:ea typeface="Calibri" panose="020F0502020204030204" pitchFamily="34" charset="0"/>
                <a:cs typeface="Calibri"/>
              </a:rPr>
              <a:t>Propojení</a:t>
            </a:r>
            <a:r>
              <a:rPr lang="en-US" sz="1800" dirty="0">
                <a:ea typeface="Calibri" panose="020F0502020204030204" pitchFamily="34" charset="0"/>
                <a:cs typeface="Calibri"/>
              </a:rPr>
              <a:t> </a:t>
            </a:r>
            <a:r>
              <a:rPr lang="en-US" sz="1800" dirty="0" err="1">
                <a:ea typeface="Calibri" panose="020F0502020204030204" pitchFamily="34" charset="0"/>
                <a:cs typeface="Calibri"/>
              </a:rPr>
              <a:t>aktérů</a:t>
            </a:r>
            <a:r>
              <a:rPr lang="en-US" sz="1800" dirty="0">
                <a:ea typeface="Calibri" panose="020F0502020204030204" pitchFamily="34" charset="0"/>
                <a:cs typeface="Calibri"/>
              </a:rPr>
              <a:t> z </a:t>
            </a:r>
            <a:r>
              <a:rPr lang="en-US" sz="1800" dirty="0" err="1">
                <a:ea typeface="Calibri" panose="020F0502020204030204" pitchFamily="34" charset="0"/>
                <a:cs typeface="Calibri"/>
              </a:rPr>
              <a:t>různých</a:t>
            </a:r>
            <a:r>
              <a:rPr lang="en-US" sz="1800" dirty="0">
                <a:ea typeface="Calibri" panose="020F0502020204030204" pitchFamily="34" charset="0"/>
                <a:cs typeface="Calibri"/>
              </a:rPr>
              <a:t> oblastí, </a:t>
            </a:r>
            <a:r>
              <a:rPr lang="en-US" sz="1800" dirty="0" err="1">
                <a:ea typeface="Calibri" panose="020F0502020204030204" pitchFamily="34" charset="0"/>
                <a:cs typeface="Calibri"/>
              </a:rPr>
              <a:t>kteří</a:t>
            </a:r>
            <a:r>
              <a:rPr lang="en-US" sz="1800" dirty="0">
                <a:ea typeface="Calibri" panose="020F0502020204030204" pitchFamily="34" charset="0"/>
                <a:cs typeface="Calibri"/>
              </a:rPr>
              <a:t> se </a:t>
            </a:r>
            <a:r>
              <a:rPr lang="en-US" sz="1800" dirty="0" err="1">
                <a:ea typeface="Calibri" panose="020F0502020204030204" pitchFamily="34" charset="0"/>
                <a:cs typeface="Calibri"/>
              </a:rPr>
              <a:t>podílejí</a:t>
            </a:r>
            <a:r>
              <a:rPr lang="en-US" sz="1800" dirty="0">
                <a:ea typeface="Calibri" panose="020F0502020204030204" pitchFamily="34" charset="0"/>
                <a:cs typeface="Calibri"/>
              </a:rPr>
              <a:t> na </a:t>
            </a:r>
            <a:r>
              <a:rPr lang="en-US" sz="1800" dirty="0" err="1">
                <a:ea typeface="Calibri" panose="020F0502020204030204" pitchFamily="34" charset="0"/>
                <a:cs typeface="Calibri"/>
              </a:rPr>
              <a:t>projektu</a:t>
            </a:r>
            <a:r>
              <a:rPr lang="en-US" sz="1800" dirty="0">
                <a:ea typeface="Calibri" panose="020F0502020204030204" pitchFamily="34" charset="0"/>
                <a:cs typeface="Calibri"/>
              </a:rPr>
              <a:t>.</a:t>
            </a:r>
            <a:endParaRPr lang="en-US" sz="1800" dirty="0">
              <a:effectLst/>
              <a:latin typeface="Calibri"/>
              <a:ea typeface="Calibri" panose="020F0502020204030204" pitchFamily="34" charset="0"/>
              <a:cs typeface="Calibri"/>
            </a:endParaRPr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07BB4DFC-D60F-B84B-2525-AC98300508A1}"/>
              </a:ext>
            </a:extLst>
          </p:cNvPr>
          <p:cNvSpPr txBox="1">
            <a:spLocks/>
          </p:cNvSpPr>
          <p:nvPr/>
        </p:nvSpPr>
        <p:spPr>
          <a:xfrm>
            <a:off x="8752750" y="3771668"/>
            <a:ext cx="2608721" cy="16073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5000"/>
              </a:lnSpc>
              <a:spcAft>
                <a:spcPts val="800"/>
              </a:spcAft>
              <a:buNone/>
            </a:pPr>
            <a:r>
              <a:rPr lang="en-US" sz="1800" dirty="0" err="1">
                <a:ea typeface="Calibri" panose="020F0502020204030204" pitchFamily="34" charset="0"/>
                <a:cs typeface="Calibri"/>
              </a:rPr>
              <a:t>Identifikace</a:t>
            </a:r>
            <a:r>
              <a:rPr lang="en-US" sz="1800" dirty="0">
                <a:ea typeface="Calibri" panose="020F0502020204030204" pitchFamily="34" charset="0"/>
                <a:cs typeface="Calibri"/>
              </a:rPr>
              <a:t> </a:t>
            </a:r>
            <a:r>
              <a:rPr lang="en-US" sz="1800" dirty="0" err="1">
                <a:ea typeface="Calibri" panose="020F0502020204030204" pitchFamily="34" charset="0"/>
                <a:cs typeface="Calibri"/>
              </a:rPr>
              <a:t>klíčových</a:t>
            </a:r>
            <a:r>
              <a:rPr lang="en-US" sz="1800" dirty="0">
                <a:ea typeface="Calibri" panose="020F0502020204030204" pitchFamily="34" charset="0"/>
                <a:cs typeface="Calibri"/>
              </a:rPr>
              <a:t> </a:t>
            </a:r>
            <a:r>
              <a:rPr lang="en-US" sz="1800" dirty="0" err="1">
                <a:ea typeface="Calibri" panose="020F0502020204030204" pitchFamily="34" charset="0"/>
                <a:cs typeface="Calibri"/>
              </a:rPr>
              <a:t>datových</a:t>
            </a:r>
            <a:r>
              <a:rPr lang="en-US" sz="1800" dirty="0">
                <a:ea typeface="Calibri" panose="020F0502020204030204" pitchFamily="34" charset="0"/>
                <a:cs typeface="Calibri"/>
              </a:rPr>
              <a:t> </a:t>
            </a:r>
            <a:r>
              <a:rPr lang="en-US" sz="1800" dirty="0" err="1">
                <a:ea typeface="Calibri" panose="020F0502020204030204" pitchFamily="34" charset="0"/>
                <a:cs typeface="Calibri"/>
              </a:rPr>
              <a:t>souborů</a:t>
            </a:r>
            <a:r>
              <a:rPr lang="en-US" sz="1800" dirty="0">
                <a:ea typeface="Calibri" panose="020F0502020204030204" pitchFamily="34" charset="0"/>
                <a:cs typeface="Calibri"/>
              </a:rPr>
              <a:t> </a:t>
            </a:r>
            <a:r>
              <a:rPr lang="en-US" sz="1800" dirty="0" err="1">
                <a:ea typeface="Calibri" panose="020F0502020204030204" pitchFamily="34" charset="0"/>
                <a:cs typeface="Calibri"/>
              </a:rPr>
              <a:t>nezbytných</a:t>
            </a:r>
            <a:r>
              <a:rPr lang="en-US" sz="1800" dirty="0">
                <a:ea typeface="Calibri" panose="020F0502020204030204" pitchFamily="34" charset="0"/>
                <a:cs typeface="Calibri"/>
              </a:rPr>
              <a:t> pro </a:t>
            </a:r>
            <a:r>
              <a:rPr lang="en-US" sz="1800" dirty="0" err="1">
                <a:ea typeface="Calibri" panose="020F0502020204030204" pitchFamily="34" charset="0"/>
                <a:cs typeface="Calibri"/>
              </a:rPr>
              <a:t>výpočet</a:t>
            </a:r>
            <a:r>
              <a:rPr lang="en-US" sz="1800" dirty="0">
                <a:ea typeface="Calibri" panose="020F0502020204030204" pitchFamily="34" charset="0"/>
                <a:cs typeface="Calibri"/>
              </a:rPr>
              <a:t> </a:t>
            </a:r>
            <a:r>
              <a:rPr lang="en-US" sz="1800" dirty="0" err="1">
                <a:ea typeface="Calibri" panose="020F0502020204030204" pitchFamily="34" charset="0"/>
                <a:cs typeface="Calibri"/>
              </a:rPr>
              <a:t>ukazatelů</a:t>
            </a:r>
            <a:r>
              <a:rPr lang="en-US" sz="1800" dirty="0">
                <a:ea typeface="Calibri" panose="020F0502020204030204" pitchFamily="34" charset="0"/>
                <a:cs typeface="Calibri"/>
              </a:rPr>
              <a:t> </a:t>
            </a:r>
            <a:r>
              <a:rPr lang="en-US" sz="1800" dirty="0" err="1">
                <a:ea typeface="Calibri" panose="020F0502020204030204" pitchFamily="34" charset="0"/>
                <a:cs typeface="Calibri"/>
              </a:rPr>
              <a:t>klimatických</a:t>
            </a:r>
            <a:r>
              <a:rPr lang="en-US" sz="1800" dirty="0">
                <a:ea typeface="Calibri" panose="020F0502020204030204" pitchFamily="34" charset="0"/>
                <a:cs typeface="Calibri"/>
              </a:rPr>
              <a:t> </a:t>
            </a:r>
            <a:r>
              <a:rPr lang="en-US" sz="1800" dirty="0" err="1">
                <a:ea typeface="Calibri" panose="020F0502020204030204" pitchFamily="34" charset="0"/>
                <a:cs typeface="Calibri"/>
              </a:rPr>
              <a:t>rizik</a:t>
            </a:r>
            <a:r>
              <a:rPr lang="en-US" sz="1800" dirty="0">
                <a:ea typeface="Calibri" panose="020F0502020204030204" pitchFamily="34" charset="0"/>
                <a:cs typeface="Calibri"/>
              </a:rPr>
              <a:t> a </a:t>
            </a:r>
            <a:r>
              <a:rPr lang="en-US" sz="1800" dirty="0" err="1">
                <a:ea typeface="Calibri" panose="020F0502020204030204" pitchFamily="34" charset="0"/>
                <a:cs typeface="Calibri"/>
              </a:rPr>
              <a:t>způsobu</a:t>
            </a:r>
            <a:r>
              <a:rPr lang="en-US" sz="1800" dirty="0">
                <a:ea typeface="Calibri" panose="020F0502020204030204" pitchFamily="34" charset="0"/>
                <a:cs typeface="Calibri"/>
              </a:rPr>
              <a:t>, jak k nim </a:t>
            </a:r>
            <a:r>
              <a:rPr lang="en-US" sz="1800" dirty="0" err="1">
                <a:ea typeface="Calibri" panose="020F0502020204030204" pitchFamily="34" charset="0"/>
                <a:cs typeface="Calibri"/>
              </a:rPr>
              <a:t>získat</a:t>
            </a:r>
            <a:r>
              <a:rPr lang="en-US" sz="1800" dirty="0">
                <a:ea typeface="Calibri" panose="020F0502020204030204" pitchFamily="34" charset="0"/>
                <a:cs typeface="Calibri"/>
              </a:rPr>
              <a:t> </a:t>
            </a:r>
            <a:r>
              <a:rPr lang="en-US" sz="1800" dirty="0" err="1">
                <a:ea typeface="Calibri" panose="020F0502020204030204" pitchFamily="34" charset="0"/>
                <a:cs typeface="Calibri"/>
              </a:rPr>
              <a:t>přístup</a:t>
            </a:r>
            <a:r>
              <a:rPr lang="en-US" sz="1800" dirty="0">
                <a:ea typeface="Calibri" panose="020F0502020204030204" pitchFamily="34" charset="0"/>
                <a:cs typeface="Calibri"/>
              </a:rPr>
              <a:t>.</a:t>
            </a:r>
            <a:endParaRPr lang="fr-FR" sz="1800" dirty="0">
              <a:effectLst/>
              <a:latin typeface="Calibri"/>
              <a:ea typeface="Calibri" panose="020F0502020204030204" pitchFamily="34" charset="0"/>
              <a:cs typeface="Calibri"/>
            </a:endParaRPr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CCB51907-62DA-8840-7317-7ED0CE3FB21A}"/>
              </a:ext>
            </a:extLst>
          </p:cNvPr>
          <p:cNvSpPr txBox="1">
            <a:spLocks/>
          </p:cNvSpPr>
          <p:nvPr/>
        </p:nvSpPr>
        <p:spPr>
          <a:xfrm>
            <a:off x="3418417" y="3524560"/>
            <a:ext cx="1907459" cy="21015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5000"/>
              </a:lnSpc>
              <a:spcAft>
                <a:spcPts val="800"/>
              </a:spcAft>
              <a:buNone/>
            </a:pPr>
            <a:r>
              <a:rPr lang="en-US" sz="1800" dirty="0" err="1">
                <a:ea typeface="Calibri" panose="020F0502020204030204" pitchFamily="34" charset="0"/>
                <a:cs typeface="Calibri"/>
              </a:rPr>
              <a:t>Identifik</a:t>
            </a:r>
            <a:r>
              <a:rPr lang="cs-CZ" sz="1800" dirty="0" err="1">
                <a:ea typeface="Calibri" panose="020F0502020204030204" pitchFamily="34" charset="0"/>
                <a:cs typeface="Calibri"/>
              </a:rPr>
              <a:t>ace</a:t>
            </a:r>
            <a:r>
              <a:rPr lang="en-US" sz="1800" dirty="0">
                <a:ea typeface="Calibri" panose="020F0502020204030204" pitchFamily="34" charset="0"/>
                <a:cs typeface="Calibri"/>
              </a:rPr>
              <a:t> </a:t>
            </a:r>
            <a:r>
              <a:rPr lang="en-US" sz="1800" dirty="0" err="1">
                <a:ea typeface="Calibri" panose="020F0502020204030204" pitchFamily="34" charset="0"/>
                <a:cs typeface="Calibri"/>
              </a:rPr>
              <a:t>hlavní</a:t>
            </a:r>
            <a:r>
              <a:rPr lang="cs-CZ" sz="1800" dirty="0">
                <a:ea typeface="Calibri" panose="020F0502020204030204" pitchFamily="34" charset="0"/>
                <a:cs typeface="Calibri"/>
              </a:rPr>
              <a:t>ch</a:t>
            </a:r>
            <a:r>
              <a:rPr lang="en-US" sz="1800" dirty="0">
                <a:ea typeface="Calibri" panose="020F0502020204030204" pitchFamily="34" charset="0"/>
                <a:cs typeface="Calibri"/>
              </a:rPr>
              <a:t> </a:t>
            </a:r>
            <a:r>
              <a:rPr lang="en-US" sz="1800" dirty="0" err="1">
                <a:ea typeface="Calibri" panose="020F0502020204030204" pitchFamily="34" charset="0"/>
                <a:cs typeface="Calibri"/>
              </a:rPr>
              <a:t>klimatick</a:t>
            </a:r>
            <a:r>
              <a:rPr lang="cs-CZ" sz="1800" dirty="0" err="1">
                <a:ea typeface="Calibri" panose="020F0502020204030204" pitchFamily="34" charset="0"/>
                <a:cs typeface="Calibri"/>
              </a:rPr>
              <a:t>ých</a:t>
            </a:r>
            <a:r>
              <a:rPr lang="en-US" sz="1800" dirty="0">
                <a:ea typeface="Calibri" panose="020F0502020204030204" pitchFamily="34" charset="0"/>
                <a:cs typeface="Calibri"/>
              </a:rPr>
              <a:t> </a:t>
            </a:r>
            <a:r>
              <a:rPr lang="en-US" sz="1800" dirty="0" err="1">
                <a:ea typeface="Calibri" panose="020F0502020204030204" pitchFamily="34" charset="0"/>
                <a:cs typeface="Calibri"/>
              </a:rPr>
              <a:t>problém</a:t>
            </a:r>
            <a:r>
              <a:rPr lang="cs-CZ" sz="1800" dirty="0">
                <a:ea typeface="Calibri" panose="020F0502020204030204" pitchFamily="34" charset="0"/>
                <a:cs typeface="Calibri"/>
              </a:rPr>
              <a:t>ů</a:t>
            </a:r>
            <a:r>
              <a:rPr lang="en-US" sz="1800" dirty="0">
                <a:ea typeface="Calibri" panose="020F0502020204030204" pitchFamily="34" charset="0"/>
                <a:cs typeface="Calibri"/>
              </a:rPr>
              <a:t>, které </a:t>
            </a:r>
            <a:r>
              <a:rPr lang="en-US" sz="1800" dirty="0" err="1">
                <a:ea typeface="Calibri" panose="020F0502020204030204" pitchFamily="34" charset="0"/>
                <a:cs typeface="Calibri"/>
              </a:rPr>
              <a:t>ovlivňují</a:t>
            </a:r>
            <a:r>
              <a:rPr lang="en-US" sz="1800" dirty="0">
                <a:ea typeface="Calibri" panose="020F0502020204030204" pitchFamily="34" charset="0"/>
                <a:cs typeface="Calibri"/>
              </a:rPr>
              <a:t> </a:t>
            </a:r>
            <a:r>
              <a:rPr lang="en-US" sz="1800" dirty="0" err="1">
                <a:ea typeface="Calibri" panose="020F0502020204030204" pitchFamily="34" charset="0"/>
                <a:cs typeface="Calibri"/>
              </a:rPr>
              <a:t>dané</a:t>
            </a:r>
            <a:r>
              <a:rPr lang="en-US" sz="1800" dirty="0">
                <a:ea typeface="Calibri" panose="020F0502020204030204" pitchFamily="34" charset="0"/>
                <a:cs typeface="Calibri"/>
              </a:rPr>
              <a:t> </a:t>
            </a:r>
            <a:r>
              <a:rPr lang="en-US" sz="1800" dirty="0" err="1">
                <a:ea typeface="Calibri" panose="020F0502020204030204" pitchFamily="34" charset="0"/>
                <a:cs typeface="Calibri"/>
              </a:rPr>
              <a:t>území</a:t>
            </a:r>
            <a:r>
              <a:rPr lang="en-US" sz="1800" dirty="0">
                <a:ea typeface="Calibri" panose="020F0502020204030204" pitchFamily="34" charset="0"/>
                <a:cs typeface="Calibri"/>
              </a:rPr>
              <a:t>.</a:t>
            </a:r>
            <a:endParaRPr lang="en-US" sz="1800" dirty="0">
              <a:effectLst/>
              <a:latin typeface="Calibri"/>
              <a:ea typeface="Calibri" panose="020F0502020204030204" pitchFamily="34" charset="0"/>
              <a:cs typeface="Calibri"/>
            </a:endParaRP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B83AC608-90F3-6AD1-ECC8-E9F515D12BA8}"/>
              </a:ext>
            </a:extLst>
          </p:cNvPr>
          <p:cNvSpPr txBox="1">
            <a:spLocks/>
          </p:cNvSpPr>
          <p:nvPr/>
        </p:nvSpPr>
        <p:spPr>
          <a:xfrm>
            <a:off x="6023042" y="3899210"/>
            <a:ext cx="2506068" cy="10529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5000"/>
              </a:lnSpc>
              <a:spcAft>
                <a:spcPts val="800"/>
              </a:spcAft>
              <a:buNone/>
            </a:pP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</a:rPr>
              <a:t>Identifikace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</a:rPr>
              <a:t>ukazatelů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</a:rPr>
              <a:t>, které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</a:rPr>
              <a:t>pomohou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</a:rPr>
              <a:t>porozumět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</a:rPr>
              <a:t>těmto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</a:rPr>
              <a:t>klimatickým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</a:rPr>
              <a:t>rizikům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</a:rPr>
              <a:t> a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</a:rPr>
              <a:t>snížit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</a:rPr>
              <a:t> je.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A4F4181-5E98-CEB2-1FD9-88CC032D688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028154" y="2741016"/>
            <a:ext cx="687984" cy="68798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BBECC2D-058E-B06E-525F-87A9168C589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386846" y="2692337"/>
            <a:ext cx="687984" cy="68798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ABF81E9-9AEF-1C55-0E35-DCB65B0ADA6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765815" y="2741016"/>
            <a:ext cx="687985" cy="68798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6D714AB-0F91-8E86-AA52-B1AC8BBF2EBB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879006" y="2798308"/>
            <a:ext cx="687984" cy="687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4586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803A43-825F-4E09-E1B8-BEDB2DAD3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Montserrat" panose="00000500000000000000" pitchFamily="50" charset="0"/>
              </a:rPr>
              <a:t>A</a:t>
            </a:r>
            <a:r>
              <a:rPr lang="cs-CZ" dirty="0">
                <a:latin typeface="Montserrat" panose="00000500000000000000" pitchFamily="50" charset="0"/>
              </a:rPr>
              <a:t>KTIVITY A VÝSTUPY</a:t>
            </a:r>
            <a:endParaRPr lang="fr-FR" dirty="0">
              <a:latin typeface="Montserrat" panose="00000500000000000000" pitchFamily="50" charset="0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536E44B-332F-E966-CEC5-D657DC817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E0D6A-447D-C244-A023-753E8EE8976B}" type="slidenum">
              <a:rPr lang="fr-FR" smtClean="0"/>
              <a:t>11</a:t>
            </a:fld>
            <a:endParaRPr lang="fr-FR"/>
          </a:p>
        </p:txBody>
      </p:sp>
      <p:graphicFrame>
        <p:nvGraphicFramePr>
          <p:cNvPr id="10" name="Tableau 10">
            <a:extLst>
              <a:ext uri="{FF2B5EF4-FFF2-40B4-BE49-F238E27FC236}">
                <a16:creationId xmlns:a16="http://schemas.microsoft.com/office/drawing/2014/main" id="{BC0C37F0-1A64-15CE-BE54-F795112540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7270416"/>
              </p:ext>
            </p:extLst>
          </p:nvPr>
        </p:nvGraphicFramePr>
        <p:xfrm>
          <a:off x="941832" y="1777248"/>
          <a:ext cx="10524745" cy="204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8704">
                  <a:extLst>
                    <a:ext uri="{9D8B030D-6E8A-4147-A177-3AD203B41FA5}">
                      <a16:colId xmlns:a16="http://schemas.microsoft.com/office/drawing/2014/main" val="1607276440"/>
                    </a:ext>
                  </a:extLst>
                </a:gridCol>
                <a:gridCol w="1774286">
                  <a:extLst>
                    <a:ext uri="{9D8B030D-6E8A-4147-A177-3AD203B41FA5}">
                      <a16:colId xmlns:a16="http://schemas.microsoft.com/office/drawing/2014/main" val="1616566775"/>
                    </a:ext>
                  </a:extLst>
                </a:gridCol>
                <a:gridCol w="4771755">
                  <a:extLst>
                    <a:ext uri="{9D8B030D-6E8A-4147-A177-3AD203B41FA5}">
                      <a16:colId xmlns:a16="http://schemas.microsoft.com/office/drawing/2014/main" val="23208565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Aktivita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Vedení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Výstupy</a:t>
                      </a:r>
                      <a:endParaRPr lang="fr-F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35222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Tvorba řetězců dopadu klimatické změny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/>
                        <a:t>HEREON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err="1"/>
                        <a:t>Kompletní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obraz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hlavních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příčinných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souvislostí</a:t>
                      </a:r>
                      <a:r>
                        <a:rPr lang="en-US" sz="1400" dirty="0"/>
                        <a:t> </a:t>
                      </a:r>
                      <a:r>
                        <a:rPr lang="cs-CZ" sz="1400" dirty="0"/>
                        <a:t>nejvýznamnějších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rizik</a:t>
                      </a:r>
                      <a:r>
                        <a:rPr lang="en-US" sz="1400" dirty="0"/>
                        <a:t> a </a:t>
                      </a:r>
                      <a:r>
                        <a:rPr lang="en-US" sz="1400" dirty="0" err="1"/>
                        <a:t>nebezpečí</a:t>
                      </a:r>
                      <a:r>
                        <a:rPr lang="en-US" sz="1400" dirty="0"/>
                        <a:t> </a:t>
                      </a:r>
                      <a:r>
                        <a:rPr lang="cs-CZ" sz="1400" dirty="0"/>
                        <a:t>v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území</a:t>
                      </a:r>
                      <a:endParaRPr lang="fr-FR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57874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/>
                        <a:t>Identifikace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konkrétních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ukazatelů</a:t>
                      </a:r>
                      <a:r>
                        <a:rPr lang="en-US" dirty="0"/>
                        <a:t> pro </a:t>
                      </a:r>
                      <a:r>
                        <a:rPr lang="en-US" dirty="0" err="1"/>
                        <a:t>hodnocení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těchto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dopadů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/>
                        <a:t>FMI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err="1"/>
                        <a:t>Seznam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ukazatelů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souvisejících</a:t>
                      </a:r>
                      <a:r>
                        <a:rPr lang="en-US" sz="1400" dirty="0"/>
                        <a:t> s </a:t>
                      </a:r>
                      <a:r>
                        <a:rPr lang="en-US" sz="1400" dirty="0" err="1"/>
                        <a:t>identifikovanými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klimatickými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riziky</a:t>
                      </a:r>
                      <a:r>
                        <a:rPr lang="en-US" sz="1400" dirty="0"/>
                        <a:t> a </a:t>
                      </a:r>
                      <a:r>
                        <a:rPr lang="en-US" sz="1400" dirty="0" err="1"/>
                        <a:t>informace</a:t>
                      </a:r>
                      <a:r>
                        <a:rPr lang="en-US" sz="1400" dirty="0"/>
                        <a:t> o </a:t>
                      </a:r>
                      <a:r>
                        <a:rPr lang="en-US" sz="1400" dirty="0" err="1"/>
                        <a:t>nezbytných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údajích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58947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Analýza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hodnotového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řetězce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dat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/>
                        <a:t>EARSC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err="1"/>
                        <a:t>Charakteristika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nezbytných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nebo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chybějících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údajů</a:t>
                      </a:r>
                      <a:r>
                        <a:rPr lang="en-US" sz="1400" dirty="0"/>
                        <a:t> a </a:t>
                      </a:r>
                      <a:r>
                        <a:rPr lang="en-US" sz="1400" dirty="0" err="1"/>
                        <a:t>faktorů</a:t>
                      </a:r>
                      <a:r>
                        <a:rPr lang="en-US" sz="1400" dirty="0"/>
                        <a:t> pro </a:t>
                      </a:r>
                      <a:r>
                        <a:rPr lang="en-US" sz="1400" dirty="0" err="1"/>
                        <a:t>zlepšení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jejich</a:t>
                      </a:r>
                      <a:r>
                        <a:rPr lang="en-US" sz="1400" dirty="0"/>
                        <a:t> využití </a:t>
                      </a:r>
                      <a:r>
                        <a:rPr lang="cs-CZ" sz="1400" dirty="0"/>
                        <a:t>v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území</a:t>
                      </a:r>
                      <a:endParaRPr lang="fr-FR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38555346"/>
                  </a:ext>
                </a:extLst>
              </a:tr>
            </a:tbl>
          </a:graphicData>
        </a:graphic>
      </p:graphicFrame>
      <p:sp>
        <p:nvSpPr>
          <p:cNvPr id="4" name="TextovéPole 3">
            <a:extLst>
              <a:ext uri="{FF2B5EF4-FFF2-40B4-BE49-F238E27FC236}">
                <a16:creationId xmlns:a16="http://schemas.microsoft.com/office/drawing/2014/main" id="{6860F82A-A6FE-733A-E718-76468016F0FE}"/>
              </a:ext>
            </a:extLst>
          </p:cNvPr>
          <p:cNvSpPr txBox="1"/>
          <p:nvPr/>
        </p:nvSpPr>
        <p:spPr>
          <a:xfrm>
            <a:off x="941832" y="4428308"/>
            <a:ext cx="10735818" cy="4560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cs-CZ" sz="1800" dirty="0">
                <a:effectLst/>
                <a:latin typeface="Helvetica Light" panose="020B0403020202020204"/>
                <a:ea typeface="Arial" panose="020B0604020202020204" pitchFamily="34" charset="0"/>
              </a:rPr>
              <a:t>V</a:t>
            </a:r>
            <a:r>
              <a:rPr lang="en-US" sz="1800" dirty="0">
                <a:effectLst/>
                <a:latin typeface="Helvetica Light" panose="020B0403020202020204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Helvetica Light" panose="020B0403020202020204"/>
                <a:ea typeface="Arial" panose="020B0604020202020204" pitchFamily="34" charset="0"/>
              </a:rPr>
              <a:t>každé</a:t>
            </a:r>
            <a:r>
              <a:rPr lang="en-US" sz="1800" dirty="0">
                <a:effectLst/>
                <a:latin typeface="Helvetica Light" panose="020B0403020202020204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Helvetica Light" panose="020B0403020202020204"/>
                <a:ea typeface="Arial" panose="020B0604020202020204" pitchFamily="34" charset="0"/>
              </a:rPr>
              <a:t>skupině</a:t>
            </a:r>
            <a:r>
              <a:rPr lang="en-US" sz="1800" dirty="0">
                <a:effectLst/>
                <a:latin typeface="Helvetica Light" panose="020B0403020202020204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Helvetica Light" panose="020B0403020202020204"/>
                <a:ea typeface="Arial" panose="020B0604020202020204" pitchFamily="34" charset="0"/>
              </a:rPr>
              <a:t>účastníků</a:t>
            </a:r>
            <a:r>
              <a:rPr lang="en-US" sz="1800" dirty="0">
                <a:effectLst/>
                <a:latin typeface="Helvetica Light" panose="020B0403020202020204"/>
                <a:ea typeface="Arial" panose="020B0604020202020204" pitchFamily="34" charset="0"/>
              </a:rPr>
              <a:t> </a:t>
            </a:r>
            <a:r>
              <a:rPr lang="cs-CZ" sz="1800" dirty="0">
                <a:effectLst/>
                <a:latin typeface="Helvetica Light" panose="020B0403020202020204"/>
                <a:ea typeface="Arial" panose="020B0604020202020204" pitchFamily="34" charset="0"/>
              </a:rPr>
              <a:t>byl v průběhu workshopu vypracován</a:t>
            </a:r>
            <a:r>
              <a:rPr lang="en-US" sz="1800" dirty="0">
                <a:effectLst/>
                <a:latin typeface="Helvetica Light" panose="020B0403020202020204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Helvetica Light" panose="020B0403020202020204"/>
                <a:ea typeface="Arial" panose="020B0604020202020204" pitchFamily="34" charset="0"/>
              </a:rPr>
              <a:t>jeden</a:t>
            </a:r>
            <a:r>
              <a:rPr lang="en-US" sz="1800" b="1" dirty="0">
                <a:effectLst/>
                <a:latin typeface="Helvetica Light" panose="020B0403020202020204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Helvetica Light" panose="020B0403020202020204"/>
                <a:ea typeface="Arial" panose="020B0604020202020204" pitchFamily="34" charset="0"/>
              </a:rPr>
              <a:t>řetězec</a:t>
            </a:r>
            <a:r>
              <a:rPr lang="en-US" sz="1800" b="1" dirty="0">
                <a:effectLst/>
                <a:latin typeface="Helvetica Light" panose="020B0403020202020204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Helvetica Light" panose="020B0403020202020204"/>
                <a:ea typeface="Arial" panose="020B0604020202020204" pitchFamily="34" charset="0"/>
              </a:rPr>
              <a:t>dopadů</a:t>
            </a:r>
            <a:r>
              <a:rPr lang="en-US" sz="1800" b="1" dirty="0">
                <a:effectLst/>
                <a:latin typeface="Helvetica Light" panose="020B0403020202020204"/>
                <a:ea typeface="Arial" panose="020B0604020202020204" pitchFamily="34" charset="0"/>
              </a:rPr>
              <a:t> </a:t>
            </a:r>
            <a:r>
              <a:rPr lang="cs-CZ" sz="1800" b="1" dirty="0">
                <a:effectLst/>
                <a:latin typeface="Helvetica Light" panose="020B0403020202020204"/>
                <a:ea typeface="Arial" panose="020B0604020202020204" pitchFamily="34" charset="0"/>
              </a:rPr>
              <a:t>klimatické změny</a:t>
            </a:r>
            <a:r>
              <a:rPr lang="en-US" sz="1800" b="1" dirty="0">
                <a:effectLst/>
                <a:latin typeface="Helvetica Light" panose="020B0403020202020204"/>
                <a:ea typeface="Arial" panose="020B0604020202020204" pitchFamily="34" charset="0"/>
              </a:rPr>
              <a:t>.</a:t>
            </a:r>
            <a:endParaRPr lang="en-GB" sz="1800" b="1" dirty="0">
              <a:latin typeface="Helvetica Light" panose="020B0403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1918518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D2F19-B42C-CA2F-F188-FAFD90252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cs typeface="Calibri"/>
              </a:rPr>
              <a:t>T</a:t>
            </a:r>
            <a:r>
              <a:rPr lang="cs-CZ" dirty="0" err="1">
                <a:cs typeface="Calibri"/>
              </a:rPr>
              <a:t>émata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063E67-47D1-D69A-EC36-1513A8DC9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E0D6A-447D-C244-A023-753E8EE8976B}" type="slidenum">
              <a:rPr lang="fr-FR" smtClean="0"/>
              <a:t>12</a:t>
            </a:fld>
            <a:endParaRPr lang="fr-FR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49E4DB2-18D4-3E1A-92F9-B1D2E77686ED}"/>
              </a:ext>
            </a:extLst>
          </p:cNvPr>
          <p:cNvSpPr/>
          <p:nvPr/>
        </p:nvSpPr>
        <p:spPr>
          <a:xfrm>
            <a:off x="474688" y="1598950"/>
            <a:ext cx="1136754" cy="687049"/>
          </a:xfrm>
          <a:prstGeom prst="roundRect">
            <a:avLst/>
          </a:prstGeom>
          <a:noFill/>
          <a:ln>
            <a:solidFill>
              <a:srgbClr val="4472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>
                <a:solidFill>
                  <a:srgbClr val="002F2C"/>
                </a:solidFill>
                <a:latin typeface="Times New Roman"/>
                <a:cs typeface="Times New Roman"/>
              </a:rPr>
              <a:t>Prerov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4651817-C547-B0CB-D9F6-D04B1F878F2D}"/>
              </a:ext>
            </a:extLst>
          </p:cNvPr>
          <p:cNvSpPr/>
          <p:nvPr/>
        </p:nvSpPr>
        <p:spPr>
          <a:xfrm>
            <a:off x="474687" y="2741950"/>
            <a:ext cx="1136754" cy="264143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600" dirty="0">
                <a:solidFill>
                  <a:srgbClr val="002F2C"/>
                </a:solidFill>
                <a:latin typeface="Times New Roman"/>
                <a:cs typeface="Times New Roman"/>
              </a:rPr>
              <a:t>Degradation of urban ecosystems due to urban heat, urban warming and droughts.</a:t>
            </a:r>
            <a:endParaRPr lang="en-US" sz="1600" dirty="0">
              <a:solidFill>
                <a:srgbClr val="002F2C"/>
              </a:solidFill>
              <a:latin typeface="Times New Roman"/>
              <a:cs typeface="Times New Roman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4E8EB7F-5AFA-6CBD-325C-4E5260D546A7}"/>
              </a:ext>
            </a:extLst>
          </p:cNvPr>
          <p:cNvCxnSpPr/>
          <p:nvPr/>
        </p:nvCxnSpPr>
        <p:spPr>
          <a:xfrm>
            <a:off x="1066800" y="2284751"/>
            <a:ext cx="2499" cy="4459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35239ED-91E2-E57B-A47C-F5D1EC1A40C1}"/>
              </a:ext>
            </a:extLst>
          </p:cNvPr>
          <p:cNvSpPr/>
          <p:nvPr/>
        </p:nvSpPr>
        <p:spPr>
          <a:xfrm>
            <a:off x="1742605" y="1605195"/>
            <a:ext cx="1136754" cy="687049"/>
          </a:xfrm>
          <a:prstGeom prst="roundRect">
            <a:avLst/>
          </a:prstGeom>
          <a:noFill/>
          <a:ln>
            <a:solidFill>
              <a:srgbClr val="4472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400">
                <a:solidFill>
                  <a:srgbClr val="002F2C"/>
                </a:solidFill>
                <a:latin typeface="Times New Roman"/>
                <a:cs typeface="Times New Roman"/>
              </a:rPr>
              <a:t>Mlada Boleslav</a:t>
            </a:r>
            <a:endParaRPr lang="en-US">
              <a:latin typeface="Times New Roman"/>
              <a:cs typeface="Times New Roman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CEC0E43-6054-3CA8-78E3-9EA6D6A17E96}"/>
              </a:ext>
            </a:extLst>
          </p:cNvPr>
          <p:cNvSpPr/>
          <p:nvPr/>
        </p:nvSpPr>
        <p:spPr>
          <a:xfrm>
            <a:off x="1742604" y="2748195"/>
            <a:ext cx="1136754" cy="263438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600">
                <a:solidFill>
                  <a:srgbClr val="002F2C"/>
                </a:solidFill>
                <a:latin typeface="Times New Roman"/>
                <a:cs typeface="Times New Roman"/>
              </a:rPr>
              <a:t>Extreme high temperatures on people’s health in the context of urban transport</a:t>
            </a:r>
            <a:endParaRPr lang="en-US" sz="1600">
              <a:solidFill>
                <a:srgbClr val="002F2C"/>
              </a:solidFill>
              <a:latin typeface="Times New Roman"/>
              <a:cs typeface="Times New Roman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BDC03F0-4FA3-2A17-B75B-AE3BA9B47355}"/>
              </a:ext>
            </a:extLst>
          </p:cNvPr>
          <p:cNvCxnSpPr>
            <a:cxnSpLocks/>
          </p:cNvCxnSpPr>
          <p:nvPr/>
        </p:nvCxnSpPr>
        <p:spPr>
          <a:xfrm>
            <a:off x="2334717" y="2290996"/>
            <a:ext cx="2499" cy="4459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8ED0D35-9C84-C2E9-A853-BB73B4DAB68C}"/>
              </a:ext>
            </a:extLst>
          </p:cNvPr>
          <p:cNvSpPr/>
          <p:nvPr/>
        </p:nvSpPr>
        <p:spPr>
          <a:xfrm>
            <a:off x="2973047" y="1611440"/>
            <a:ext cx="1136754" cy="687049"/>
          </a:xfrm>
          <a:prstGeom prst="roundRect">
            <a:avLst/>
          </a:prstGeom>
          <a:noFill/>
          <a:ln>
            <a:solidFill>
              <a:srgbClr val="4472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400">
                <a:solidFill>
                  <a:srgbClr val="002F2C"/>
                </a:solidFill>
                <a:latin typeface="Times New Roman"/>
                <a:cs typeface="Times New Roman"/>
              </a:rPr>
              <a:t>Molise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5A20D9D-7C2A-1C41-98F0-B66FA7706E36}"/>
              </a:ext>
            </a:extLst>
          </p:cNvPr>
          <p:cNvSpPr/>
          <p:nvPr/>
        </p:nvSpPr>
        <p:spPr>
          <a:xfrm>
            <a:off x="2973046" y="2754440"/>
            <a:ext cx="1136754" cy="2630533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600" dirty="0">
                <a:solidFill>
                  <a:srgbClr val="002F2C"/>
                </a:solidFill>
                <a:latin typeface="Times New Roman"/>
                <a:cs typeface="Times New Roman"/>
              </a:rPr>
              <a:t>Floods in agricultural livelihoods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0379ED7-6721-6A50-90A5-2FD24AA76A24}"/>
              </a:ext>
            </a:extLst>
          </p:cNvPr>
          <p:cNvCxnSpPr>
            <a:cxnSpLocks/>
          </p:cNvCxnSpPr>
          <p:nvPr/>
        </p:nvCxnSpPr>
        <p:spPr>
          <a:xfrm>
            <a:off x="3565159" y="2297241"/>
            <a:ext cx="2499" cy="4459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21E3E21B-C0EC-9613-0792-C0A4E3E8C856}"/>
              </a:ext>
            </a:extLst>
          </p:cNvPr>
          <p:cNvSpPr/>
          <p:nvPr/>
        </p:nvSpPr>
        <p:spPr>
          <a:xfrm>
            <a:off x="4228473" y="1617685"/>
            <a:ext cx="1136754" cy="687049"/>
          </a:xfrm>
          <a:prstGeom prst="roundRect">
            <a:avLst/>
          </a:prstGeom>
          <a:noFill/>
          <a:ln>
            <a:solidFill>
              <a:srgbClr val="4472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400" err="1">
                <a:solidFill>
                  <a:srgbClr val="002F2C"/>
                </a:solidFill>
                <a:latin typeface="Times New Roman"/>
                <a:cs typeface="Times New Roman"/>
              </a:rPr>
              <a:t>Occitania</a:t>
            </a:r>
            <a:r>
              <a:rPr lang="en-GB" sz="1400">
                <a:solidFill>
                  <a:srgbClr val="002F2C"/>
                </a:solidFill>
                <a:latin typeface="Times New Roman"/>
                <a:cs typeface="Times New Roman"/>
              </a:rPr>
              <a:t> 1</a:t>
            </a:r>
          </a:p>
          <a:p>
            <a:pPr algn="ctr"/>
            <a:r>
              <a:rPr lang="en-GB" sz="1400">
                <a:solidFill>
                  <a:srgbClr val="002F2C"/>
                </a:solidFill>
                <a:latin typeface="Times New Roman"/>
                <a:cs typeface="Times New Roman"/>
              </a:rPr>
              <a:t>Urban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24721368-EA21-E84D-5C72-4A1C7AD210D4}"/>
              </a:ext>
            </a:extLst>
          </p:cNvPr>
          <p:cNvSpPr/>
          <p:nvPr/>
        </p:nvSpPr>
        <p:spPr>
          <a:xfrm>
            <a:off x="4228472" y="2760685"/>
            <a:ext cx="1136754" cy="2630533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600">
                <a:solidFill>
                  <a:srgbClr val="002F2C"/>
                </a:solidFill>
                <a:latin typeface="Times New Roman"/>
                <a:cs typeface="Times New Roman"/>
              </a:rPr>
              <a:t>Urban warming on people's health</a:t>
            </a:r>
            <a:endParaRPr lang="en-US" sz="1600">
              <a:solidFill>
                <a:srgbClr val="002F2C"/>
              </a:solidFill>
              <a:latin typeface="Times New Roman"/>
              <a:cs typeface="Times New Roman"/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C9DD9AA-CD2F-9CD8-2219-336DC5E955D0}"/>
              </a:ext>
            </a:extLst>
          </p:cNvPr>
          <p:cNvCxnSpPr>
            <a:cxnSpLocks/>
          </p:cNvCxnSpPr>
          <p:nvPr/>
        </p:nvCxnSpPr>
        <p:spPr>
          <a:xfrm>
            <a:off x="4820585" y="2303486"/>
            <a:ext cx="2499" cy="4459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5E748C4E-54A3-0225-DCBD-AB1AA3AA14D6}"/>
              </a:ext>
            </a:extLst>
          </p:cNvPr>
          <p:cNvSpPr/>
          <p:nvPr/>
        </p:nvSpPr>
        <p:spPr>
          <a:xfrm>
            <a:off x="5440179" y="1605195"/>
            <a:ext cx="1136754" cy="687049"/>
          </a:xfrm>
          <a:prstGeom prst="roundRect">
            <a:avLst/>
          </a:prstGeom>
          <a:noFill/>
          <a:ln>
            <a:solidFill>
              <a:srgbClr val="4472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400" err="1">
                <a:solidFill>
                  <a:srgbClr val="002F2C"/>
                </a:solidFill>
                <a:latin typeface="Times New Roman"/>
                <a:cs typeface="Times New Roman"/>
              </a:rPr>
              <a:t>Occitania</a:t>
            </a:r>
            <a:r>
              <a:rPr lang="en-GB" sz="1400">
                <a:solidFill>
                  <a:srgbClr val="002F2C"/>
                </a:solidFill>
                <a:latin typeface="Times New Roman"/>
                <a:cs typeface="Times New Roman"/>
              </a:rPr>
              <a:t> 2</a:t>
            </a:r>
          </a:p>
          <a:p>
            <a:pPr algn="ctr"/>
            <a:r>
              <a:rPr lang="en-GB" sz="1400">
                <a:solidFill>
                  <a:srgbClr val="002F2C"/>
                </a:solidFill>
                <a:latin typeface="Times New Roman"/>
                <a:cs typeface="Times New Roman"/>
              </a:rPr>
              <a:t>Agriculture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BF9E1DAB-846F-DEBA-F0C7-D3F18104F1C7}"/>
              </a:ext>
            </a:extLst>
          </p:cNvPr>
          <p:cNvSpPr/>
          <p:nvPr/>
        </p:nvSpPr>
        <p:spPr>
          <a:xfrm>
            <a:off x="5440178" y="2748195"/>
            <a:ext cx="1136754" cy="2637589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600">
                <a:solidFill>
                  <a:srgbClr val="002F2C"/>
                </a:solidFill>
                <a:latin typeface="Times New Roman"/>
                <a:cs typeface="Times New Roman"/>
              </a:rPr>
              <a:t>Drought  in the agricultural sector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FA3B5796-0288-A48C-33B0-52F0C0196D17}"/>
              </a:ext>
            </a:extLst>
          </p:cNvPr>
          <p:cNvCxnSpPr>
            <a:cxnSpLocks/>
          </p:cNvCxnSpPr>
          <p:nvPr/>
        </p:nvCxnSpPr>
        <p:spPr>
          <a:xfrm>
            <a:off x="6032291" y="2290996"/>
            <a:ext cx="2499" cy="4459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18836E3A-C16F-662F-D9B8-FC24326829B8}"/>
              </a:ext>
            </a:extLst>
          </p:cNvPr>
          <p:cNvSpPr/>
          <p:nvPr/>
        </p:nvSpPr>
        <p:spPr>
          <a:xfrm>
            <a:off x="6708096" y="1611440"/>
            <a:ext cx="1136754" cy="687049"/>
          </a:xfrm>
          <a:prstGeom prst="roundRect">
            <a:avLst/>
          </a:prstGeom>
          <a:noFill/>
          <a:ln>
            <a:solidFill>
              <a:srgbClr val="4472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400">
                <a:solidFill>
                  <a:srgbClr val="002F2C"/>
                </a:solidFill>
                <a:latin typeface="Times New Roman"/>
                <a:cs typeface="Times New Roman"/>
              </a:rPr>
              <a:t>Central Greece 1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EC86A765-96A7-835F-2452-7D706F2FC0BC}"/>
              </a:ext>
            </a:extLst>
          </p:cNvPr>
          <p:cNvSpPr/>
          <p:nvPr/>
        </p:nvSpPr>
        <p:spPr>
          <a:xfrm>
            <a:off x="6708095" y="2754440"/>
            <a:ext cx="1136754" cy="262732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600" dirty="0">
                <a:solidFill>
                  <a:srgbClr val="002F2C"/>
                </a:solidFill>
                <a:latin typeface="Times New Roman"/>
                <a:cs typeface="Times New Roman"/>
              </a:rPr>
              <a:t>Wildfires on nature &amp; infrastructure</a:t>
            </a:r>
            <a:endParaRPr lang="en-US" sz="1600" dirty="0">
              <a:solidFill>
                <a:srgbClr val="002F2C"/>
              </a:solidFill>
              <a:latin typeface="Times New Roman"/>
              <a:cs typeface="Times New Roman"/>
            </a:endParaRP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92429484-4501-47BD-CDF0-05A77CEA4695}"/>
              </a:ext>
            </a:extLst>
          </p:cNvPr>
          <p:cNvCxnSpPr>
            <a:cxnSpLocks/>
          </p:cNvCxnSpPr>
          <p:nvPr/>
        </p:nvCxnSpPr>
        <p:spPr>
          <a:xfrm>
            <a:off x="7300208" y="2297241"/>
            <a:ext cx="2499" cy="4459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82DB1725-D78A-5993-5919-3B7DB3657332}"/>
              </a:ext>
            </a:extLst>
          </p:cNvPr>
          <p:cNvSpPr/>
          <p:nvPr/>
        </p:nvSpPr>
        <p:spPr>
          <a:xfrm>
            <a:off x="7938538" y="1617685"/>
            <a:ext cx="1136754" cy="687049"/>
          </a:xfrm>
          <a:prstGeom prst="roundRect">
            <a:avLst/>
          </a:prstGeom>
          <a:noFill/>
          <a:ln>
            <a:solidFill>
              <a:srgbClr val="4472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400">
                <a:solidFill>
                  <a:srgbClr val="002F2C"/>
                </a:solidFill>
                <a:latin typeface="Times New Roman"/>
                <a:cs typeface="Times New Roman"/>
              </a:rPr>
              <a:t>Central Greece 2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517681CF-56D1-A724-C697-83AB4AF620CF}"/>
              </a:ext>
            </a:extLst>
          </p:cNvPr>
          <p:cNvSpPr/>
          <p:nvPr/>
        </p:nvSpPr>
        <p:spPr>
          <a:xfrm>
            <a:off x="7938537" y="2760685"/>
            <a:ext cx="1136754" cy="262732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 dirty="0">
                <a:solidFill>
                  <a:srgbClr val="002F2C"/>
                </a:solidFill>
                <a:latin typeface="Times New Roman"/>
                <a:cs typeface="Times New Roman"/>
              </a:rPr>
              <a:t>F</a:t>
            </a:r>
            <a:r>
              <a:rPr lang="en-GB" sz="1600" dirty="0" err="1">
                <a:solidFill>
                  <a:srgbClr val="002F2C"/>
                </a:solidFill>
                <a:latin typeface="Times New Roman"/>
                <a:cs typeface="Times New Roman"/>
              </a:rPr>
              <a:t>loods</a:t>
            </a:r>
            <a:endParaRPr lang="en-GB" sz="1600" dirty="0">
              <a:solidFill>
                <a:srgbClr val="002F2C"/>
              </a:solidFill>
              <a:latin typeface="Times New Roman"/>
              <a:cs typeface="Times New Roman"/>
            </a:endParaRPr>
          </a:p>
          <a:p>
            <a:pPr algn="ctr"/>
            <a:r>
              <a:rPr lang="en-GB" sz="1600" dirty="0">
                <a:solidFill>
                  <a:srgbClr val="002F2C"/>
                </a:solidFill>
                <a:latin typeface="Times New Roman"/>
                <a:cs typeface="Times New Roman"/>
              </a:rPr>
              <a:t>on nature &amp; infrastructure</a:t>
            </a:r>
            <a:endParaRPr lang="en-US" sz="1600" dirty="0">
              <a:solidFill>
                <a:srgbClr val="002F2C"/>
              </a:solidFill>
              <a:latin typeface="Times New Roman"/>
              <a:cs typeface="Times New Roman"/>
            </a:endParaRP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9CE0FD2D-772C-8326-6589-D4DE6597682B}"/>
              </a:ext>
            </a:extLst>
          </p:cNvPr>
          <p:cNvCxnSpPr>
            <a:cxnSpLocks/>
          </p:cNvCxnSpPr>
          <p:nvPr/>
        </p:nvCxnSpPr>
        <p:spPr>
          <a:xfrm>
            <a:off x="8530650" y="2303486"/>
            <a:ext cx="2499" cy="4459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0A305B22-2039-2858-1957-E9B382385B46}"/>
              </a:ext>
            </a:extLst>
          </p:cNvPr>
          <p:cNvSpPr/>
          <p:nvPr/>
        </p:nvSpPr>
        <p:spPr>
          <a:xfrm>
            <a:off x="9193964" y="1623930"/>
            <a:ext cx="1136754" cy="687049"/>
          </a:xfrm>
          <a:prstGeom prst="roundRect">
            <a:avLst/>
          </a:prstGeom>
          <a:noFill/>
          <a:ln>
            <a:solidFill>
              <a:srgbClr val="4472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400">
                <a:solidFill>
                  <a:srgbClr val="002F2C"/>
                </a:solidFill>
                <a:latin typeface="Times New Roman"/>
                <a:cs typeface="Times New Roman"/>
              </a:rPr>
              <a:t>Burgas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80336820-A4B4-B7EE-2616-BC4FC44F8FED}"/>
              </a:ext>
            </a:extLst>
          </p:cNvPr>
          <p:cNvSpPr/>
          <p:nvPr/>
        </p:nvSpPr>
        <p:spPr>
          <a:xfrm>
            <a:off x="9193963" y="2766930"/>
            <a:ext cx="1136754" cy="262027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600">
                <a:solidFill>
                  <a:srgbClr val="002F2C"/>
                </a:solidFill>
                <a:latin typeface="Times New Roman"/>
                <a:cs typeface="Times New Roman"/>
              </a:rPr>
              <a:t>Floods in agricultural livelihoods</a:t>
            </a:r>
            <a:endParaRPr lang="en-US" sz="1600">
              <a:solidFill>
                <a:srgbClr val="002F2C"/>
              </a:solidFill>
              <a:latin typeface="Times New Roman"/>
              <a:cs typeface="Times New Roman"/>
            </a:endParaRP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6F69A1C3-81E5-EFD5-34C5-CEE450EFF8AD}"/>
              </a:ext>
            </a:extLst>
          </p:cNvPr>
          <p:cNvCxnSpPr>
            <a:cxnSpLocks/>
          </p:cNvCxnSpPr>
          <p:nvPr/>
        </p:nvCxnSpPr>
        <p:spPr>
          <a:xfrm>
            <a:off x="9786076" y="2309731"/>
            <a:ext cx="2499" cy="4459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E91D4F9A-6529-8E88-5D63-00DEA63CA797}"/>
              </a:ext>
            </a:extLst>
          </p:cNvPr>
          <p:cNvSpPr/>
          <p:nvPr/>
        </p:nvSpPr>
        <p:spPr>
          <a:xfrm>
            <a:off x="10399423" y="1617684"/>
            <a:ext cx="1136754" cy="68704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400">
                <a:solidFill>
                  <a:srgbClr val="002F2C"/>
                </a:solidFill>
                <a:latin typeface="Times New Roman"/>
                <a:cs typeface="Times New Roman"/>
              </a:rPr>
              <a:t>Gabrovo</a:t>
            </a:r>
            <a:endParaRPr lang="en-US">
              <a:latin typeface="Times New Roman"/>
              <a:cs typeface="Times New Roman"/>
            </a:endParaRP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6B011DE6-9C96-6976-D1BD-37A9C16C331C}"/>
              </a:ext>
            </a:extLst>
          </p:cNvPr>
          <p:cNvSpPr/>
          <p:nvPr/>
        </p:nvSpPr>
        <p:spPr>
          <a:xfrm>
            <a:off x="10399422" y="2760684"/>
            <a:ext cx="1136754" cy="687049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600">
                <a:solidFill>
                  <a:srgbClr val="002F2C"/>
                </a:solidFill>
                <a:latin typeface="Times New Roman"/>
                <a:cs typeface="Times New Roman"/>
              </a:rPr>
              <a:t>Not developed</a:t>
            </a:r>
            <a:endParaRPr lang="en-GB" sz="1600" err="1">
              <a:solidFill>
                <a:srgbClr val="002F2C"/>
              </a:solidFill>
              <a:latin typeface="Times New Roman"/>
              <a:cs typeface="Times New Roman"/>
            </a:endParaRP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70D1CDD9-A97C-8AA3-3294-2643C01AC12D}"/>
              </a:ext>
            </a:extLst>
          </p:cNvPr>
          <p:cNvCxnSpPr>
            <a:cxnSpLocks/>
          </p:cNvCxnSpPr>
          <p:nvPr/>
        </p:nvCxnSpPr>
        <p:spPr>
          <a:xfrm>
            <a:off x="10991535" y="2303485"/>
            <a:ext cx="2499" cy="4459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CDF2BE2-5CD3-1014-BC76-8077A0042D35}"/>
              </a:ext>
            </a:extLst>
          </p:cNvPr>
          <p:cNvSpPr/>
          <p:nvPr/>
        </p:nvSpPr>
        <p:spPr>
          <a:xfrm>
            <a:off x="2923659" y="5442607"/>
            <a:ext cx="1249642" cy="701160"/>
          </a:xfrm>
          <a:prstGeom prst="roundRect">
            <a:avLst/>
          </a:prstGeom>
          <a:solidFill>
            <a:srgbClr val="FFC100"/>
          </a:solidFill>
          <a:ln>
            <a:solidFill>
              <a:srgbClr val="4472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 sz="140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algn="ctr"/>
            <a:r>
              <a:rPr lang="en-GB" sz="1400">
                <a:solidFill>
                  <a:srgbClr val="000000"/>
                </a:solidFill>
                <a:latin typeface="Times New Roman"/>
                <a:cs typeface="Times New Roman"/>
              </a:rPr>
              <a:t>Hydrological Zoning Plan</a:t>
            </a:r>
            <a:endParaRPr lang="en-GB"/>
          </a:p>
          <a:p>
            <a:pPr algn="ctr"/>
            <a:endParaRPr lang="en-GB" sz="1400">
              <a:solidFill>
                <a:srgbClr val="002F2C"/>
              </a:solidFill>
              <a:latin typeface="Times New Roman"/>
              <a:cs typeface="Times New Roman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BA402EE-BE5C-EC12-79DA-CFECA8F26FD0}"/>
              </a:ext>
            </a:extLst>
          </p:cNvPr>
          <p:cNvSpPr/>
          <p:nvPr/>
        </p:nvSpPr>
        <p:spPr>
          <a:xfrm>
            <a:off x="502910" y="5493617"/>
            <a:ext cx="1136754" cy="687049"/>
          </a:xfrm>
          <a:prstGeom prst="roundRect">
            <a:avLst/>
          </a:prstGeom>
          <a:solidFill>
            <a:srgbClr val="FFC100"/>
          </a:solidFill>
          <a:ln>
            <a:solidFill>
              <a:srgbClr val="4472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400">
                <a:solidFill>
                  <a:srgbClr val="002F2C"/>
                </a:solidFill>
                <a:latin typeface="Times New Roman"/>
                <a:cs typeface="Times New Roman"/>
              </a:rPr>
              <a:t>Data for state of ecosystems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D65BCD3-C60E-687C-5F2E-23E8587DBC48}"/>
              </a:ext>
            </a:extLst>
          </p:cNvPr>
          <p:cNvSpPr/>
          <p:nvPr/>
        </p:nvSpPr>
        <p:spPr>
          <a:xfrm>
            <a:off x="1728494" y="5457528"/>
            <a:ext cx="1136754" cy="687049"/>
          </a:xfrm>
          <a:prstGeom prst="roundRect">
            <a:avLst/>
          </a:prstGeom>
          <a:solidFill>
            <a:srgbClr val="FFC100"/>
          </a:solidFill>
          <a:ln>
            <a:solidFill>
              <a:srgbClr val="4472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400">
                <a:solidFill>
                  <a:srgbClr val="002F2C"/>
                </a:solidFill>
                <a:latin typeface="Times New Roman"/>
                <a:cs typeface="Times New Roman"/>
              </a:rPr>
              <a:t>Public transport standards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EF46B72-7B1F-80EF-4B68-5F06F53A88F8}"/>
              </a:ext>
            </a:extLst>
          </p:cNvPr>
          <p:cNvSpPr/>
          <p:nvPr/>
        </p:nvSpPr>
        <p:spPr>
          <a:xfrm>
            <a:off x="6787791" y="5478695"/>
            <a:ext cx="2293865" cy="679994"/>
          </a:xfrm>
          <a:prstGeom prst="roundRect">
            <a:avLst/>
          </a:prstGeom>
          <a:solidFill>
            <a:srgbClr val="FFC100"/>
          </a:solidFill>
          <a:ln>
            <a:solidFill>
              <a:srgbClr val="4472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 sz="1400">
              <a:solidFill>
                <a:srgbClr val="002F2C"/>
              </a:solidFill>
              <a:latin typeface="Times New Roman"/>
              <a:cs typeface="Times New Roman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712CCF-CF4E-85AC-A118-45A312217F6E}"/>
              </a:ext>
            </a:extLst>
          </p:cNvPr>
          <p:cNvSpPr txBox="1"/>
          <p:nvPr/>
        </p:nvSpPr>
        <p:spPr>
          <a:xfrm>
            <a:off x="6876345" y="5521678"/>
            <a:ext cx="2051756" cy="584775"/>
          </a:xfrm>
          <a:prstGeom prst="rect">
            <a:avLst/>
          </a:prstGeom>
          <a:solidFill>
            <a:srgbClr val="FFC10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>
                <a:latin typeface="Times New Roman"/>
              </a:rPr>
              <a:t>Fire-risk analyses and flood-risk index. 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36000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36434-057A-067A-EBE5-8851577A3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cs typeface="Calibri"/>
              </a:rPr>
              <a:t>Indi</a:t>
            </a:r>
            <a:r>
              <a:rPr lang="cs-CZ" dirty="0" err="1">
                <a:cs typeface="Calibri"/>
              </a:rPr>
              <a:t>kátory</a:t>
            </a:r>
            <a:r>
              <a:rPr lang="en-GB" dirty="0">
                <a:cs typeface="Calibri"/>
              </a:rPr>
              <a:t> &amp; </a:t>
            </a:r>
            <a:r>
              <a:rPr lang="cs-CZ" dirty="0">
                <a:cs typeface="Calibri"/>
              </a:rPr>
              <a:t>D</a:t>
            </a:r>
            <a:r>
              <a:rPr lang="en-GB" dirty="0" err="1">
                <a:cs typeface="Calibri"/>
              </a:rPr>
              <a:t>ata</a:t>
            </a:r>
            <a:r>
              <a:rPr lang="en-GB" dirty="0">
                <a:cs typeface="Calibri"/>
              </a:rPr>
              <a:t> 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C3AD70-21DA-D241-DE02-17151DB9E5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8793" y="1714834"/>
            <a:ext cx="10352532" cy="4209977"/>
          </a:xfrm>
        </p:spPr>
        <p:txBody>
          <a:bodyPr/>
          <a:lstStyle/>
          <a:p>
            <a:pPr marL="0" indent="0">
              <a:buNone/>
            </a:pPr>
            <a:r>
              <a:rPr lang="en-GB" sz="2400" b="1" dirty="0">
                <a:solidFill>
                  <a:srgbClr val="DD7361"/>
                </a:solidFill>
                <a:cs typeface="Calibri"/>
              </a:rPr>
              <a:t>   INDI</a:t>
            </a:r>
            <a:r>
              <a:rPr lang="cs-CZ" sz="2400" b="1" dirty="0">
                <a:solidFill>
                  <a:srgbClr val="DD7361"/>
                </a:solidFill>
                <a:cs typeface="Calibri"/>
              </a:rPr>
              <a:t>KÁTORY</a:t>
            </a:r>
            <a:endParaRPr lang="cs-CZ" b="1" dirty="0">
              <a:solidFill>
                <a:srgbClr val="DD7361"/>
              </a:solidFill>
              <a:cs typeface="Calibri"/>
            </a:endParaRPr>
          </a:p>
          <a:p>
            <a:pPr marL="266700" indent="-266700">
              <a:buNone/>
            </a:pPr>
            <a:r>
              <a:rPr lang="cs-CZ" sz="2400" b="1" dirty="0">
                <a:solidFill>
                  <a:srgbClr val="DD7361"/>
                </a:solidFill>
                <a:cs typeface="Calibri"/>
              </a:rPr>
              <a:t>   </a:t>
            </a:r>
            <a:r>
              <a:rPr lang="cs-CZ" sz="2400" dirty="0">
                <a:cs typeface="Calibri"/>
              </a:rPr>
              <a:t>Úkolem bylo i</a:t>
            </a:r>
            <a:r>
              <a:rPr lang="en-GB" sz="2400" dirty="0" err="1">
                <a:cs typeface="Calibri"/>
              </a:rPr>
              <a:t>dentifikovat</a:t>
            </a:r>
            <a:r>
              <a:rPr lang="en-GB" sz="2400" dirty="0">
                <a:cs typeface="Calibri"/>
              </a:rPr>
              <a:t> a </a:t>
            </a:r>
            <a:r>
              <a:rPr lang="en-GB" sz="2400" dirty="0" err="1">
                <a:cs typeface="Calibri"/>
              </a:rPr>
              <a:t>definovat</a:t>
            </a:r>
            <a:r>
              <a:rPr lang="en-GB" sz="2400" dirty="0">
                <a:cs typeface="Calibri"/>
              </a:rPr>
              <a:t> </a:t>
            </a:r>
            <a:r>
              <a:rPr lang="en-GB" sz="2400" dirty="0" err="1">
                <a:cs typeface="Calibri"/>
              </a:rPr>
              <a:t>nejdůležitější</a:t>
            </a:r>
            <a:r>
              <a:rPr lang="en-GB" sz="2400" dirty="0">
                <a:cs typeface="Calibri"/>
              </a:rPr>
              <a:t> </a:t>
            </a:r>
            <a:r>
              <a:rPr lang="en-GB" sz="2400" dirty="0" err="1">
                <a:cs typeface="Calibri"/>
              </a:rPr>
              <a:t>ukazatele</a:t>
            </a:r>
            <a:r>
              <a:rPr lang="en-GB" sz="2400" dirty="0">
                <a:cs typeface="Calibri"/>
              </a:rPr>
              <a:t> </a:t>
            </a:r>
            <a:r>
              <a:rPr lang="en-GB" sz="2400" dirty="0" err="1">
                <a:cs typeface="Calibri"/>
              </a:rPr>
              <a:t>potřebné</a:t>
            </a:r>
            <a:r>
              <a:rPr lang="en-GB" sz="2400" dirty="0">
                <a:cs typeface="Calibri"/>
              </a:rPr>
              <a:t> pro </a:t>
            </a:r>
            <a:r>
              <a:rPr lang="cs-CZ" sz="2400" dirty="0">
                <a:cs typeface="Calibri"/>
              </a:rPr>
              <a:t>     </a:t>
            </a:r>
            <a:r>
              <a:rPr lang="en-GB" sz="2400" dirty="0" err="1">
                <a:cs typeface="Calibri"/>
              </a:rPr>
              <a:t>snížení</a:t>
            </a:r>
            <a:r>
              <a:rPr lang="en-GB" sz="2400" dirty="0">
                <a:cs typeface="Calibri"/>
              </a:rPr>
              <a:t> </a:t>
            </a:r>
            <a:r>
              <a:rPr lang="en-GB" sz="2400" dirty="0" err="1">
                <a:cs typeface="Calibri"/>
              </a:rPr>
              <a:t>expozice</a:t>
            </a:r>
            <a:r>
              <a:rPr lang="en-GB" sz="2400" dirty="0">
                <a:cs typeface="Calibri"/>
              </a:rPr>
              <a:t> a </a:t>
            </a:r>
            <a:r>
              <a:rPr lang="en-GB" sz="2400" dirty="0" err="1">
                <a:cs typeface="Calibri"/>
              </a:rPr>
              <a:t>citlivosti</a:t>
            </a:r>
            <a:r>
              <a:rPr lang="en-GB" sz="2400" dirty="0">
                <a:cs typeface="Calibri"/>
              </a:rPr>
              <a:t> a </a:t>
            </a:r>
            <a:r>
              <a:rPr lang="en-GB" sz="2400" dirty="0" err="1">
                <a:cs typeface="Calibri"/>
              </a:rPr>
              <a:t>zvýšení</a:t>
            </a:r>
            <a:r>
              <a:rPr lang="en-GB" sz="2400" dirty="0">
                <a:cs typeface="Calibri"/>
              </a:rPr>
              <a:t> adaptační </a:t>
            </a:r>
            <a:r>
              <a:rPr lang="en-GB" sz="2400" dirty="0" err="1">
                <a:cs typeface="Calibri"/>
              </a:rPr>
              <a:t>schopnosti</a:t>
            </a:r>
            <a:r>
              <a:rPr lang="en-GB" sz="2400" dirty="0">
                <a:cs typeface="Calibri"/>
              </a:rPr>
              <a:t>.</a:t>
            </a:r>
            <a:br>
              <a:rPr lang="en-GB" sz="2400" dirty="0">
                <a:cs typeface="Calibri"/>
              </a:rPr>
            </a:br>
            <a:r>
              <a:rPr lang="en-GB" sz="2400" dirty="0">
                <a:cs typeface="Calibri"/>
              </a:rPr>
              <a:t> </a:t>
            </a:r>
            <a:endParaRPr lang="en-GB" dirty="0"/>
          </a:p>
          <a:p>
            <a:pPr marL="0" indent="0">
              <a:buNone/>
            </a:pPr>
            <a:r>
              <a:rPr lang="en-GB" sz="2400" b="1" dirty="0">
                <a:solidFill>
                  <a:srgbClr val="DD7361"/>
                </a:solidFill>
                <a:cs typeface="Calibri"/>
              </a:rPr>
              <a:t>   </a:t>
            </a:r>
            <a:r>
              <a:rPr lang="cs-CZ" sz="2400" b="1" dirty="0">
                <a:solidFill>
                  <a:srgbClr val="DD7361"/>
                </a:solidFill>
                <a:cs typeface="Calibri"/>
              </a:rPr>
              <a:t>POTŘEBA DAT</a:t>
            </a:r>
          </a:p>
          <a:p>
            <a:pPr marL="0" indent="0">
              <a:buNone/>
            </a:pPr>
            <a:r>
              <a:rPr lang="cs-CZ" sz="2400" b="1" dirty="0">
                <a:solidFill>
                  <a:srgbClr val="DD7361"/>
                </a:solidFill>
                <a:cs typeface="Calibri"/>
              </a:rPr>
              <a:t>   </a:t>
            </a:r>
            <a:r>
              <a:rPr lang="cs-CZ" sz="2400" dirty="0">
                <a:cs typeface="Calibri"/>
              </a:rPr>
              <a:t>Identifikace údajů potřebných </a:t>
            </a:r>
            <a:r>
              <a:rPr lang="en-GB" sz="2400" dirty="0">
                <a:cs typeface="Calibri"/>
              </a:rPr>
              <a:t>pro </a:t>
            </a:r>
            <a:r>
              <a:rPr lang="en-GB" sz="2400" dirty="0" err="1">
                <a:cs typeface="Calibri"/>
              </a:rPr>
              <a:t>tyto</a:t>
            </a:r>
            <a:r>
              <a:rPr lang="en-GB" sz="2400" dirty="0">
                <a:cs typeface="Calibri"/>
              </a:rPr>
              <a:t> </a:t>
            </a:r>
            <a:r>
              <a:rPr lang="cs-CZ" sz="2400" dirty="0" err="1">
                <a:cs typeface="Calibri"/>
              </a:rPr>
              <a:t>índikátory</a:t>
            </a:r>
            <a:r>
              <a:rPr lang="en-GB" sz="2400" dirty="0">
                <a:cs typeface="Calibri"/>
              </a:rPr>
              <a:t> a </a:t>
            </a:r>
            <a:r>
              <a:rPr lang="cs-CZ" sz="2400" dirty="0">
                <a:cs typeface="Calibri"/>
              </a:rPr>
              <a:t>zjištění dostupnosti údajů</a:t>
            </a:r>
            <a:r>
              <a:rPr lang="en-GB" sz="2400" dirty="0">
                <a:cs typeface="Calibri"/>
              </a:rPr>
              <a:t>.</a:t>
            </a:r>
          </a:p>
          <a:p>
            <a:pPr marL="0" indent="0">
              <a:buNone/>
            </a:pPr>
            <a:r>
              <a:rPr lang="en-GB" sz="2400" dirty="0">
                <a:cs typeface="Calibri"/>
              </a:rPr>
              <a:t>        </a:t>
            </a:r>
            <a:endParaRPr lang="cs-CZ" sz="2400" dirty="0">
              <a:cs typeface="Calibri"/>
            </a:endParaRPr>
          </a:p>
          <a:p>
            <a:r>
              <a:rPr lang="cs-CZ" sz="2400" dirty="0">
                <a:cs typeface="Calibri"/>
              </a:rPr>
              <a:t>         Poté</a:t>
            </a:r>
            <a:r>
              <a:rPr lang="cs-CZ" sz="2400" dirty="0"/>
              <a:t> jsme se snažili odpovědět na otázku: </a:t>
            </a:r>
          </a:p>
          <a:p>
            <a:pPr marL="0" indent="0">
              <a:buNone/>
            </a:pPr>
            <a:r>
              <a:rPr lang="cs-CZ" sz="2400" dirty="0"/>
              <a:t>Jaké ukazatele by mohly být užitečné? Jaká data jsou potřebná?</a:t>
            </a:r>
          </a:p>
          <a:p>
            <a:endParaRPr lang="en-GB" dirty="0">
              <a:cs typeface="Calibri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138226-3785-E565-0CD3-6DC704635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E0D6A-447D-C244-A023-753E8EE8976B}" type="slidenum">
              <a:rPr lang="fr-FR" smtClean="0"/>
              <a:t>13</a:t>
            </a:fld>
            <a:endParaRPr lang="fr-FR"/>
          </a:p>
        </p:txBody>
      </p:sp>
      <p:sp>
        <p:nvSpPr>
          <p:cNvPr id="6" name="Nuoli: Oikea 5">
            <a:extLst>
              <a:ext uri="{FF2B5EF4-FFF2-40B4-BE49-F238E27FC236}">
                <a16:creationId xmlns:a16="http://schemas.microsoft.com/office/drawing/2014/main" id="{20C5DE2C-A611-C948-889A-253E03051DEA}"/>
              </a:ext>
            </a:extLst>
          </p:cNvPr>
          <p:cNvSpPr/>
          <p:nvPr/>
        </p:nvSpPr>
        <p:spPr>
          <a:xfrm>
            <a:off x="1099760" y="4724715"/>
            <a:ext cx="693656" cy="264582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700311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3CD4D38-B412-3D73-E73C-5339CE8481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09" y="1733350"/>
            <a:ext cx="4688436" cy="412870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33187A5-FB53-6959-9A59-059E1D3BD3A7}"/>
              </a:ext>
            </a:extLst>
          </p:cNvPr>
          <p:cNvSpPr txBox="1"/>
          <p:nvPr/>
        </p:nvSpPr>
        <p:spPr>
          <a:xfrm>
            <a:off x="1185307" y="5971256"/>
            <a:ext cx="3608035" cy="2308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900">
                <a:effectLst/>
                <a:latin typeface="Helvetica"/>
                <a:cs typeface="Helvetica"/>
              </a:rPr>
              <a:t>Source: GIZ and EURAC 2017</a:t>
            </a:r>
            <a:r>
              <a:rPr lang="en-GB" sz="900">
                <a:latin typeface="Helvetica"/>
                <a:cs typeface="Helvetica"/>
              </a:rPr>
              <a:t> – based on IPCC AR5-6</a:t>
            </a:r>
            <a:endParaRPr lang="en-DE" sz="9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5E514E-469E-97C7-99B1-FF6BF639C201}"/>
              </a:ext>
            </a:extLst>
          </p:cNvPr>
          <p:cNvSpPr txBox="1"/>
          <p:nvPr/>
        </p:nvSpPr>
        <p:spPr>
          <a:xfrm>
            <a:off x="5887296" y="1829248"/>
            <a:ext cx="5308862" cy="40318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1600" b="1" dirty="0"/>
              <a:t>Definice:</a:t>
            </a:r>
          </a:p>
          <a:p>
            <a:endParaRPr lang="cs-CZ" sz="1600" dirty="0"/>
          </a:p>
          <a:p>
            <a:r>
              <a:rPr lang="cs-CZ" sz="1600" dirty="0"/>
              <a:t>• Řetězec dopadů označuje kombinaci konkrétního nebezpečí a konkrétního receptoru.</a:t>
            </a:r>
          </a:p>
          <a:p>
            <a:endParaRPr lang="cs-CZ" sz="1600" dirty="0"/>
          </a:p>
          <a:p>
            <a:r>
              <a:rPr lang="cs-CZ" sz="1600" dirty="0"/>
              <a:t>• Řetězce dopadů se definují výběrem určitých ukazatelů nebezpečí, expozice a zranitelnosti.</a:t>
            </a:r>
          </a:p>
          <a:p>
            <a:endParaRPr lang="cs-CZ" sz="1600" dirty="0"/>
          </a:p>
          <a:p>
            <a:r>
              <a:rPr lang="cs-CZ" sz="1600" b="1" dirty="0"/>
              <a:t>Cíle:</a:t>
            </a:r>
          </a:p>
          <a:p>
            <a:r>
              <a:rPr lang="cs-CZ" sz="1600" dirty="0"/>
              <a:t> </a:t>
            </a:r>
          </a:p>
          <a:p>
            <a:r>
              <a:rPr lang="cs-CZ" sz="1600" dirty="0"/>
              <a:t>• Řetězce dopadů se budou používat k vizualizaci a strukturování příčinných vztahů mezi riziky a nebezpečími.</a:t>
            </a:r>
          </a:p>
          <a:p>
            <a:endParaRPr lang="cs-CZ" sz="1600" dirty="0"/>
          </a:p>
          <a:p>
            <a:r>
              <a:rPr lang="cs-CZ" sz="1600" dirty="0"/>
              <a:t>• Řetězce dopadů se budou také používat k objasnění ukazatelů potřebných k vysvětlení rizika a dat potřebných k naplnění těchto ukazatelů.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58E55CC-31C2-528F-4EC8-407C98CCD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27" y="375473"/>
            <a:ext cx="10914346" cy="936901"/>
          </a:xfrm>
        </p:spPr>
        <p:txBody>
          <a:bodyPr>
            <a:normAutofit/>
          </a:bodyPr>
          <a:lstStyle/>
          <a:p>
            <a:r>
              <a:rPr lang="cs-CZ" dirty="0"/>
              <a:t>Práce na řetězcích dopadů klimatické změny</a:t>
            </a:r>
          </a:p>
        </p:txBody>
      </p:sp>
    </p:spTree>
    <p:extLst>
      <p:ext uri="{BB962C8B-B14F-4D97-AF65-F5344CB8AC3E}">
        <p14:creationId xmlns:p14="http://schemas.microsoft.com/office/powerpoint/2010/main" val="10115914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71D0C6-A9AD-C2A4-DADB-2BB15FB377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583A7-E909-9DD6-4F7D-4D25FC7E2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Řetězec dopadů na klima – Climate </a:t>
            </a:r>
            <a:r>
              <a:rPr lang="cs-CZ" dirty="0" err="1"/>
              <a:t>Impact</a:t>
            </a:r>
            <a:r>
              <a:rPr lang="cs-CZ" dirty="0"/>
              <a:t> </a:t>
            </a:r>
            <a:r>
              <a:rPr lang="cs-CZ" dirty="0" err="1"/>
              <a:t>Chain</a:t>
            </a:r>
            <a:endParaRPr lang="de-DE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14BDCC9-1B55-F079-8BCE-2818E172E7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711" y="217632"/>
            <a:ext cx="11812578" cy="606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3011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71D0C6-A9AD-C2A4-DADB-2BB15FB377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583A7-E909-9DD6-4F7D-4D25FC7E2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Řetězec dopadů na klima – Climate </a:t>
            </a:r>
            <a:r>
              <a:rPr lang="cs-CZ" dirty="0" err="1"/>
              <a:t>Impact</a:t>
            </a:r>
            <a:r>
              <a:rPr lang="cs-CZ" dirty="0"/>
              <a:t> </a:t>
            </a:r>
            <a:r>
              <a:rPr lang="cs-CZ" dirty="0" err="1"/>
              <a:t>Chain</a:t>
            </a:r>
            <a:endParaRPr lang="de-DE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14BDCC9-1B55-F079-8BCE-2818E172E7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77" y="197757"/>
            <a:ext cx="11363461" cy="659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7012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815ECF-F1EC-80A1-DABE-AA8F2A1211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D3FB9E-DB95-C8CD-2404-D9C11F937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E0D6A-447D-C244-A023-753E8EE8976B}" type="slidenum">
              <a:rPr lang="fr-FR" smtClean="0"/>
              <a:t>17</a:t>
            </a:fld>
            <a:endParaRPr lang="fr-FR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6399B4-8A30-B432-E034-8F4D482D6D76}"/>
              </a:ext>
            </a:extLst>
          </p:cNvPr>
          <p:cNvSpPr txBox="1"/>
          <p:nvPr/>
        </p:nvSpPr>
        <p:spPr>
          <a:xfrm>
            <a:off x="530316" y="1562555"/>
            <a:ext cx="10840720" cy="45995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cs-CZ" sz="2200" dirty="0">
                <a:latin typeface="Helvetica Light" panose="020B0403020202020204"/>
                <a:cs typeface="Helvetica" panose="020B0604020202020204" pitchFamily="34" charset="0"/>
              </a:rPr>
              <a:t>Na začátku projektu byly vytvořeny </a:t>
            </a:r>
            <a:r>
              <a:rPr lang="cs-CZ" sz="2200" b="1" dirty="0">
                <a:latin typeface="Helvetica Light" panose="020B0403020202020204"/>
                <a:cs typeface="Helvetica" panose="020B0604020202020204" pitchFamily="34" charset="0"/>
              </a:rPr>
              <a:t>klimatické profily obou měst</a:t>
            </a:r>
            <a:r>
              <a:rPr lang="cs-CZ" sz="2200" dirty="0">
                <a:latin typeface="Helvetica Light" panose="020B0403020202020204"/>
                <a:cs typeface="Helvetica" panose="020B0604020202020204" pitchFamily="34" charset="0"/>
              </a:rPr>
              <a:t>.</a:t>
            </a:r>
          </a:p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cs-CZ" sz="2200" dirty="0">
              <a:latin typeface="Helvetica Light" panose="020B0403020202020204"/>
              <a:cs typeface="Helvetica" panose="020B0604020202020204" pitchFamily="34" charset="0"/>
            </a:endParaRPr>
          </a:p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cs-CZ" sz="2200" b="1" dirty="0">
                <a:latin typeface="Helvetica Light" panose="020B0403020202020204"/>
                <a:cs typeface="Helvetica" panose="020B0604020202020204" pitchFamily="34" charset="0"/>
              </a:rPr>
              <a:t>V roce 2024 proběhly diskuze s městy (vč. dotazníku) na téma rozhodování o klimatických i </a:t>
            </a:r>
            <a:r>
              <a:rPr lang="cs-CZ" sz="2200" b="1" dirty="0" err="1">
                <a:latin typeface="Helvetica Light" panose="020B0403020202020204"/>
                <a:cs typeface="Helvetica" panose="020B0604020202020204" pitchFamily="34" charset="0"/>
              </a:rPr>
              <a:t>neklimatických</a:t>
            </a:r>
            <a:r>
              <a:rPr lang="cs-CZ" sz="2200" b="1" dirty="0">
                <a:latin typeface="Helvetica Light" panose="020B0403020202020204"/>
                <a:cs typeface="Helvetica" panose="020B0604020202020204" pitchFamily="34" charset="0"/>
              </a:rPr>
              <a:t> datech a o práci s nimi na jednotlivých odborech města (03/2024)</a:t>
            </a:r>
          </a:p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cs-CZ" sz="2200" b="1" dirty="0">
              <a:latin typeface="Helvetica Light" panose="020B0403020202020204"/>
              <a:cs typeface="Helvetica" panose="020B0604020202020204" pitchFamily="34" charset="0"/>
            </a:endParaRPr>
          </a:p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cs-CZ" sz="2200" b="1" dirty="0">
                <a:latin typeface="Helvetica Light" panose="020B0403020202020204"/>
                <a:cs typeface="Helvetica" panose="020B0604020202020204" pitchFamily="34" charset="0"/>
              </a:rPr>
              <a:t>Koncem roku 2025 proběhne dotazování na práci a zkušenosti s hotovými dashboardy a katalogem.</a:t>
            </a:r>
          </a:p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cs-CZ" sz="2200" b="1" dirty="0">
                <a:latin typeface="Helvetica Light" panose="020B0403020202020204"/>
              </a:rPr>
              <a:t>	</a:t>
            </a:r>
            <a:endParaRPr lang="en-GB" sz="2200" b="1" dirty="0">
              <a:latin typeface="Helvetica Light" panose="020B0403020202020204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9ED0C21-EFB4-4FED-AAF0-AF3FBA1D0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27" y="375473"/>
            <a:ext cx="10914346" cy="936901"/>
          </a:xfrm>
        </p:spPr>
        <p:txBody>
          <a:bodyPr/>
          <a:lstStyle/>
          <a:p>
            <a:r>
              <a:rPr lang="cs-CZ" dirty="0"/>
              <a:t>DALŠÍ ZAPOJENÍ MĚST V PRŮBĚHU PROJEKTU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935460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B78FE5E-C1C2-5229-EB13-DBC7DA4F7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E0D6A-447D-C244-A023-753E8EE8976B}" type="slidenum">
              <a:rPr lang="fr-FR" smtClean="0"/>
              <a:t>18</a:t>
            </a:fld>
            <a:endParaRPr lang="fr-FR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E18B78F1-92AF-1C3A-AB09-D1D20C2A8974}"/>
              </a:ext>
            </a:extLst>
          </p:cNvPr>
          <p:cNvSpPr txBox="1">
            <a:spLocks/>
          </p:cNvSpPr>
          <p:nvPr/>
        </p:nvSpPr>
        <p:spPr>
          <a:xfrm>
            <a:off x="673100" y="1270050"/>
            <a:ext cx="10515600" cy="260608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cs typeface="Calibri"/>
              </a:rPr>
              <a:t>Implementa</a:t>
            </a:r>
            <a:r>
              <a:rPr lang="cs-CZ" dirty="0">
                <a:cs typeface="Calibri"/>
              </a:rPr>
              <a:t>ční</a:t>
            </a:r>
            <a:r>
              <a:rPr lang="en-GB" dirty="0">
                <a:cs typeface="Calibri"/>
              </a:rPr>
              <a:t> Workshop</a:t>
            </a:r>
            <a:br>
              <a:rPr lang="en-GB" dirty="0">
                <a:cs typeface="Calibri"/>
              </a:rPr>
            </a:br>
            <a:br>
              <a:rPr lang="en-GB" dirty="0">
                <a:cs typeface="Calibri"/>
              </a:rPr>
            </a:br>
            <a:r>
              <a:rPr lang="en-US" sz="3900" dirty="0">
                <a:cs typeface="Calibri"/>
              </a:rPr>
              <a:t>Indi</a:t>
            </a:r>
            <a:r>
              <a:rPr lang="cs-CZ" sz="3900" dirty="0" err="1">
                <a:cs typeface="Calibri"/>
              </a:rPr>
              <a:t>kátory</a:t>
            </a:r>
            <a:r>
              <a:rPr lang="cs-CZ" sz="3900" dirty="0">
                <a:cs typeface="Calibri"/>
              </a:rPr>
              <a:t> </a:t>
            </a:r>
            <a:r>
              <a:rPr lang="en-US" sz="3900" dirty="0">
                <a:cs typeface="Calibri"/>
              </a:rPr>
              <a:t>&amp; </a:t>
            </a:r>
            <a:r>
              <a:rPr lang="cs-CZ" sz="3900" dirty="0">
                <a:cs typeface="Calibri"/>
              </a:rPr>
              <a:t>Katalog</a:t>
            </a:r>
            <a:endParaRPr lang="en-GB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B850F32E-1DF1-0EBC-FF14-CDCB07EE36E6}"/>
              </a:ext>
            </a:extLst>
          </p:cNvPr>
          <p:cNvSpPr txBox="1"/>
          <p:nvPr/>
        </p:nvSpPr>
        <p:spPr>
          <a:xfrm>
            <a:off x="755650" y="4797396"/>
            <a:ext cx="10452100" cy="4560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cs-CZ" sz="1800" dirty="0">
                <a:latin typeface="Helvetica Light" panose="020B0403020202020204"/>
                <a:ea typeface="Arial" panose="020B0604020202020204" pitchFamily="34" charset="0"/>
              </a:rPr>
              <a:t>V listopadu 2024 proběhl v obou městech implementační </a:t>
            </a:r>
            <a:r>
              <a:rPr lang="cs-CZ" sz="1800" dirty="0" err="1">
                <a:latin typeface="Helvetica Light" panose="020B0403020202020204"/>
                <a:ea typeface="Arial" panose="020B0604020202020204" pitchFamily="34" charset="0"/>
              </a:rPr>
              <a:t>wor</a:t>
            </a:r>
            <a:r>
              <a:rPr lang="en-US" sz="1800" dirty="0" err="1">
                <a:effectLst/>
                <a:latin typeface="Helvetica Light" panose="020B0403020202020204"/>
                <a:ea typeface="Arial" panose="020B0604020202020204" pitchFamily="34" charset="0"/>
              </a:rPr>
              <a:t>kshop</a:t>
            </a:r>
            <a:r>
              <a:rPr lang="en-US" sz="1800" dirty="0">
                <a:effectLst/>
                <a:latin typeface="Helvetica Light" panose="020B0403020202020204"/>
                <a:ea typeface="Arial" panose="020B0604020202020204" pitchFamily="34" charset="0"/>
              </a:rPr>
              <a:t> pro </a:t>
            </a:r>
            <a:r>
              <a:rPr lang="cs-CZ" sz="1800" dirty="0">
                <a:effectLst/>
                <a:latin typeface="Helvetica Light" panose="020B0403020202020204"/>
                <a:ea typeface="Arial" panose="020B0604020202020204" pitchFamily="34" charset="0"/>
              </a:rPr>
              <a:t>pracovníky různých odborů</a:t>
            </a:r>
            <a:r>
              <a:rPr lang="en-US" sz="1800" dirty="0">
                <a:effectLst/>
                <a:latin typeface="Helvetica Light" panose="020B0403020202020204"/>
                <a:ea typeface="Arial" panose="020B0604020202020204" pitchFamily="34" charset="0"/>
              </a:rPr>
              <a:t>. </a:t>
            </a:r>
            <a:endParaRPr lang="cs-CZ" sz="1800" dirty="0">
              <a:effectLst/>
              <a:latin typeface="Helvetica Light" panose="020B0403020202020204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86632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D400F-8738-DF89-FF2A-847CE67A3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Implementa</a:t>
            </a:r>
            <a:r>
              <a:rPr lang="cs-CZ" dirty="0"/>
              <a:t>ční</a:t>
            </a:r>
            <a:r>
              <a:rPr lang="en-DE" dirty="0"/>
              <a:t> Workshop</a:t>
            </a:r>
            <a:endParaRPr lang="de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CC16D2-3202-55AA-5D74-2CF378D0E3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5527" y="1255210"/>
            <a:ext cx="10914346" cy="47340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400" b="1" dirty="0" err="1">
                <a:solidFill>
                  <a:srgbClr val="002F2C"/>
                </a:solidFill>
                <a:latin typeface="Helvetica Light"/>
                <a:ea typeface="Calibri"/>
                <a:cs typeface="Calibri"/>
              </a:rPr>
              <a:t>Účel</a:t>
            </a:r>
            <a:r>
              <a:rPr lang="de-DE" sz="2400" b="1" dirty="0">
                <a:solidFill>
                  <a:srgbClr val="002F2C"/>
                </a:solidFill>
                <a:latin typeface="Helvetica Light"/>
                <a:ea typeface="Calibri"/>
                <a:cs typeface="Calibri"/>
              </a:rPr>
              <a:t>:</a:t>
            </a:r>
            <a:endParaRPr lang="cs-CZ" sz="2400" b="1" dirty="0">
              <a:solidFill>
                <a:srgbClr val="002F2C"/>
              </a:solidFill>
              <a:latin typeface="Helvetica Light"/>
              <a:ea typeface="Calibri"/>
              <a:cs typeface="Calibri"/>
            </a:endParaRPr>
          </a:p>
          <a:p>
            <a:pPr marL="0" indent="0">
              <a:buNone/>
            </a:pPr>
            <a:endParaRPr lang="cs-CZ" sz="2400" dirty="0">
              <a:solidFill>
                <a:srgbClr val="002F2C"/>
              </a:solidFill>
              <a:latin typeface="Helvetica Light"/>
              <a:ea typeface="Calibri"/>
              <a:cs typeface="Calibri"/>
            </a:endParaRPr>
          </a:p>
          <a:p>
            <a:pPr>
              <a:buFontTx/>
              <a:buChar char="-"/>
            </a:pPr>
            <a:r>
              <a:rPr lang="cs-CZ" sz="2400" dirty="0">
                <a:solidFill>
                  <a:srgbClr val="002F2C"/>
                </a:solidFill>
                <a:latin typeface="Helvetica Light"/>
                <a:ea typeface="Calibri"/>
                <a:cs typeface="Calibri"/>
              </a:rPr>
              <a:t>Vysvětlit účastníkům </a:t>
            </a:r>
            <a:r>
              <a:rPr lang="de-DE" sz="2400" dirty="0" err="1">
                <a:solidFill>
                  <a:srgbClr val="002F2C"/>
                </a:solidFill>
                <a:latin typeface="Helvetica Light"/>
                <a:ea typeface="Calibri"/>
                <a:cs typeface="Calibri"/>
              </a:rPr>
              <a:t>možnosti</a:t>
            </a:r>
            <a:r>
              <a:rPr lang="de-DE" sz="2400" dirty="0">
                <a:solidFill>
                  <a:srgbClr val="002F2C"/>
                </a:solidFill>
                <a:latin typeface="Helvetica Light"/>
                <a:ea typeface="Calibri"/>
                <a:cs typeface="Calibri"/>
              </a:rPr>
              <a:t> </a:t>
            </a:r>
            <a:r>
              <a:rPr lang="de-DE" sz="2400" b="1" dirty="0" err="1">
                <a:solidFill>
                  <a:srgbClr val="002F2C"/>
                </a:solidFill>
                <a:latin typeface="Helvetica Light"/>
                <a:ea typeface="Calibri"/>
                <a:cs typeface="Calibri"/>
              </a:rPr>
              <a:t>nástrojů</a:t>
            </a:r>
            <a:r>
              <a:rPr lang="de-DE" sz="2400" b="1" dirty="0">
                <a:solidFill>
                  <a:srgbClr val="002F2C"/>
                </a:solidFill>
                <a:latin typeface="Helvetica Light"/>
                <a:ea typeface="Calibri"/>
                <a:cs typeface="Calibri"/>
              </a:rPr>
              <a:t> a </a:t>
            </a:r>
            <a:r>
              <a:rPr lang="de-DE" sz="2400" b="1" dirty="0" err="1">
                <a:solidFill>
                  <a:srgbClr val="002F2C"/>
                </a:solidFill>
                <a:latin typeface="Helvetica Light"/>
                <a:ea typeface="Calibri"/>
                <a:cs typeface="Calibri"/>
              </a:rPr>
              <a:t>katalogu</a:t>
            </a:r>
            <a:r>
              <a:rPr lang="de-DE" sz="2400" dirty="0">
                <a:solidFill>
                  <a:srgbClr val="002F2C"/>
                </a:solidFill>
                <a:latin typeface="Helvetica Light"/>
                <a:ea typeface="Calibri"/>
                <a:cs typeface="Calibri"/>
              </a:rPr>
              <a:t>.</a:t>
            </a:r>
            <a:endParaRPr lang="cs-CZ" sz="2400" dirty="0">
              <a:solidFill>
                <a:srgbClr val="002F2C"/>
              </a:solidFill>
              <a:latin typeface="Helvetica Light"/>
              <a:ea typeface="Calibri"/>
              <a:cs typeface="Calibri"/>
            </a:endParaRPr>
          </a:p>
          <a:p>
            <a:pPr>
              <a:buFontTx/>
              <a:buChar char="-"/>
            </a:pPr>
            <a:endParaRPr lang="cs-CZ" sz="2400" dirty="0">
              <a:solidFill>
                <a:srgbClr val="002F2C"/>
              </a:solidFill>
              <a:latin typeface="Helvetica Light"/>
              <a:ea typeface="Calibri"/>
              <a:cs typeface="Calibri"/>
            </a:endParaRPr>
          </a:p>
          <a:p>
            <a:pPr>
              <a:buFontTx/>
              <a:buChar char="-"/>
            </a:pPr>
            <a:r>
              <a:rPr lang="de-DE" sz="2400" dirty="0" err="1">
                <a:solidFill>
                  <a:srgbClr val="002F2C"/>
                </a:solidFill>
                <a:latin typeface="Helvetica Light"/>
                <a:ea typeface="Calibri"/>
                <a:cs typeface="Calibri"/>
              </a:rPr>
              <a:t>Diskutovat</a:t>
            </a:r>
            <a:r>
              <a:rPr lang="de-DE" sz="2400" dirty="0">
                <a:solidFill>
                  <a:srgbClr val="002F2C"/>
                </a:solidFill>
                <a:latin typeface="Helvetica Light"/>
                <a:ea typeface="Calibri"/>
                <a:cs typeface="Calibri"/>
              </a:rPr>
              <a:t> a </a:t>
            </a:r>
            <a:r>
              <a:rPr lang="de-DE" sz="2400" dirty="0" err="1">
                <a:solidFill>
                  <a:srgbClr val="002F2C"/>
                </a:solidFill>
                <a:latin typeface="Helvetica Light"/>
                <a:ea typeface="Calibri"/>
                <a:cs typeface="Calibri"/>
              </a:rPr>
              <a:t>vybrat</a:t>
            </a:r>
            <a:r>
              <a:rPr lang="de-DE" sz="2400" dirty="0">
                <a:solidFill>
                  <a:srgbClr val="002F2C"/>
                </a:solidFill>
                <a:latin typeface="Helvetica Light"/>
                <a:ea typeface="Calibri"/>
                <a:cs typeface="Calibri"/>
              </a:rPr>
              <a:t> </a:t>
            </a:r>
            <a:r>
              <a:rPr lang="de-DE" sz="2400" b="1" dirty="0" err="1">
                <a:solidFill>
                  <a:srgbClr val="002F2C"/>
                </a:solidFill>
                <a:latin typeface="Helvetica Light"/>
                <a:ea typeface="Calibri"/>
                <a:cs typeface="Calibri"/>
              </a:rPr>
              <a:t>nejvhodnější</a:t>
            </a:r>
            <a:r>
              <a:rPr lang="de-DE" sz="2400" b="1" dirty="0">
                <a:solidFill>
                  <a:srgbClr val="002F2C"/>
                </a:solidFill>
                <a:latin typeface="Helvetica Light"/>
                <a:ea typeface="Calibri"/>
                <a:cs typeface="Calibri"/>
              </a:rPr>
              <a:t> </a:t>
            </a:r>
            <a:r>
              <a:rPr lang="de-DE" sz="2400" b="1" dirty="0" err="1">
                <a:solidFill>
                  <a:srgbClr val="002F2C"/>
                </a:solidFill>
                <a:latin typeface="Helvetica Light"/>
                <a:ea typeface="Calibri"/>
                <a:cs typeface="Calibri"/>
              </a:rPr>
              <a:t>indikátory</a:t>
            </a:r>
            <a:r>
              <a:rPr lang="de-DE" sz="2400" b="1" dirty="0">
                <a:solidFill>
                  <a:srgbClr val="002F2C"/>
                </a:solidFill>
                <a:latin typeface="Helvetica Light"/>
                <a:ea typeface="Calibri"/>
                <a:cs typeface="Calibri"/>
              </a:rPr>
              <a:t> </a:t>
            </a:r>
            <a:r>
              <a:rPr lang="de-DE" sz="2400" dirty="0" err="1">
                <a:solidFill>
                  <a:srgbClr val="002F2C"/>
                </a:solidFill>
                <a:latin typeface="Helvetica Light"/>
                <a:ea typeface="Calibri"/>
                <a:cs typeface="Calibri"/>
              </a:rPr>
              <a:t>klimatických</a:t>
            </a:r>
            <a:r>
              <a:rPr lang="de-DE" sz="2400" dirty="0">
                <a:solidFill>
                  <a:srgbClr val="002F2C"/>
                </a:solidFill>
                <a:latin typeface="Helvetica Light"/>
                <a:ea typeface="Calibri"/>
                <a:cs typeface="Calibri"/>
              </a:rPr>
              <a:t> </a:t>
            </a:r>
            <a:r>
              <a:rPr lang="de-DE" sz="2400" dirty="0" err="1">
                <a:solidFill>
                  <a:srgbClr val="002F2C"/>
                </a:solidFill>
                <a:latin typeface="Helvetica Light"/>
                <a:ea typeface="Calibri"/>
                <a:cs typeface="Calibri"/>
              </a:rPr>
              <a:t>rizik</a:t>
            </a:r>
            <a:r>
              <a:rPr lang="de-DE" sz="2400" dirty="0">
                <a:solidFill>
                  <a:srgbClr val="002F2C"/>
                </a:solidFill>
                <a:latin typeface="Helvetica Light"/>
                <a:ea typeface="Calibri"/>
                <a:cs typeface="Calibri"/>
              </a:rPr>
              <a:t> pro </a:t>
            </a:r>
            <a:r>
              <a:rPr lang="cs-CZ" sz="2400" dirty="0">
                <a:solidFill>
                  <a:srgbClr val="002F2C"/>
                </a:solidFill>
                <a:latin typeface="Helvetica Light"/>
                <a:ea typeface="Calibri"/>
                <a:cs typeface="Calibri"/>
              </a:rPr>
              <a:t>území města </a:t>
            </a:r>
          </a:p>
          <a:p>
            <a:pPr>
              <a:buFontTx/>
              <a:buChar char="-"/>
            </a:pPr>
            <a:endParaRPr lang="cs-CZ" sz="2400" dirty="0">
              <a:solidFill>
                <a:srgbClr val="002F2C"/>
              </a:solidFill>
              <a:latin typeface="Helvetica Light"/>
              <a:ea typeface="Calibri"/>
              <a:cs typeface="Calibri"/>
            </a:endParaRPr>
          </a:p>
          <a:p>
            <a:pPr>
              <a:buFontTx/>
              <a:buChar char="-"/>
            </a:pPr>
            <a:r>
              <a:rPr lang="cs-CZ" sz="2400" b="1" dirty="0">
                <a:solidFill>
                  <a:srgbClr val="002F2C"/>
                </a:solidFill>
                <a:latin typeface="Helvetica Light"/>
                <a:ea typeface="Calibri"/>
                <a:cs typeface="Calibri"/>
              </a:rPr>
              <a:t>N</a:t>
            </a:r>
            <a:r>
              <a:rPr lang="de-DE" sz="2400" b="1" dirty="0" err="1">
                <a:solidFill>
                  <a:srgbClr val="002F2C"/>
                </a:solidFill>
                <a:latin typeface="Helvetica Light"/>
                <a:ea typeface="Calibri"/>
                <a:cs typeface="Calibri"/>
              </a:rPr>
              <a:t>aplánovat</a:t>
            </a:r>
            <a:r>
              <a:rPr lang="de-DE" sz="2400" b="1" dirty="0">
                <a:solidFill>
                  <a:srgbClr val="002F2C"/>
                </a:solidFill>
                <a:latin typeface="Helvetica Light"/>
                <a:ea typeface="Calibri"/>
                <a:cs typeface="Calibri"/>
              </a:rPr>
              <a:t> </a:t>
            </a:r>
            <a:r>
              <a:rPr lang="de-DE" sz="2400" b="1" dirty="0" err="1">
                <a:solidFill>
                  <a:srgbClr val="002F2C"/>
                </a:solidFill>
                <a:latin typeface="Helvetica Light"/>
                <a:ea typeface="Calibri"/>
                <a:cs typeface="Calibri"/>
              </a:rPr>
              <a:t>další</a:t>
            </a:r>
            <a:r>
              <a:rPr lang="de-DE" sz="2400" b="1" dirty="0">
                <a:solidFill>
                  <a:srgbClr val="002F2C"/>
                </a:solidFill>
                <a:latin typeface="Helvetica Light"/>
                <a:ea typeface="Calibri"/>
                <a:cs typeface="Calibri"/>
              </a:rPr>
              <a:t> </a:t>
            </a:r>
            <a:r>
              <a:rPr lang="de-DE" sz="2400" b="1" dirty="0" err="1">
                <a:solidFill>
                  <a:srgbClr val="002F2C"/>
                </a:solidFill>
                <a:latin typeface="Helvetica Light"/>
                <a:ea typeface="Calibri"/>
                <a:cs typeface="Calibri"/>
              </a:rPr>
              <a:t>kroky</a:t>
            </a:r>
            <a:r>
              <a:rPr lang="de-DE" sz="2400" b="1" dirty="0">
                <a:solidFill>
                  <a:srgbClr val="002F2C"/>
                </a:solidFill>
                <a:latin typeface="Helvetica Light"/>
                <a:ea typeface="Calibri"/>
                <a:cs typeface="Calibri"/>
              </a:rPr>
              <a:t> </a:t>
            </a:r>
            <a:r>
              <a:rPr lang="de-DE" sz="2400" dirty="0">
                <a:solidFill>
                  <a:srgbClr val="002F2C"/>
                </a:solidFill>
                <a:latin typeface="Helvetica Light"/>
                <a:ea typeface="Calibri"/>
                <a:cs typeface="Calibri"/>
              </a:rPr>
              <a:t>k </a:t>
            </a:r>
            <a:r>
              <a:rPr lang="de-DE" sz="2400" dirty="0" err="1">
                <a:solidFill>
                  <a:srgbClr val="002F2C"/>
                </a:solidFill>
                <a:latin typeface="Helvetica Light"/>
                <a:ea typeface="Calibri"/>
                <a:cs typeface="Calibri"/>
              </a:rPr>
              <a:t>přípravě</a:t>
            </a:r>
            <a:r>
              <a:rPr lang="de-DE" sz="2400" dirty="0">
                <a:solidFill>
                  <a:srgbClr val="002F2C"/>
                </a:solidFill>
                <a:latin typeface="Helvetica Light"/>
                <a:ea typeface="Calibri"/>
                <a:cs typeface="Calibri"/>
              </a:rPr>
              <a:t> </a:t>
            </a:r>
            <a:r>
              <a:rPr lang="de-DE" sz="2400" dirty="0" err="1">
                <a:solidFill>
                  <a:srgbClr val="002F2C"/>
                </a:solidFill>
                <a:latin typeface="Helvetica Light"/>
                <a:ea typeface="Calibri"/>
                <a:cs typeface="Calibri"/>
              </a:rPr>
              <a:t>nástrojů</a:t>
            </a:r>
            <a:r>
              <a:rPr lang="de-DE" sz="2400" dirty="0">
                <a:solidFill>
                  <a:srgbClr val="002F2C"/>
                </a:solidFill>
                <a:latin typeface="Helvetica Light"/>
                <a:ea typeface="Calibri"/>
                <a:cs typeface="Calibri"/>
              </a:rPr>
              <a:t> a </a:t>
            </a:r>
            <a:r>
              <a:rPr lang="de-DE" sz="2400" dirty="0" err="1">
                <a:solidFill>
                  <a:srgbClr val="002F2C"/>
                </a:solidFill>
                <a:latin typeface="Helvetica Light"/>
                <a:ea typeface="Calibri"/>
                <a:cs typeface="Calibri"/>
              </a:rPr>
              <a:t>katalogu</a:t>
            </a:r>
            <a:r>
              <a:rPr lang="de-DE" sz="2400" dirty="0">
                <a:solidFill>
                  <a:srgbClr val="002F2C"/>
                </a:solidFill>
                <a:latin typeface="Helvetica Light"/>
                <a:ea typeface="Calibri"/>
                <a:cs typeface="Calibri"/>
              </a:rPr>
              <a:t>.</a:t>
            </a:r>
            <a:endParaRPr lang="de-DE" sz="2400" dirty="0">
              <a:latin typeface="Helvetica Ligh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783341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0A0D8D-5BFE-69EA-17DC-8C14870D0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ea typeface="Calibri"/>
                <a:cs typeface="Calibri"/>
              </a:rPr>
              <a:t>VALORADA </a:t>
            </a:r>
            <a:br>
              <a:rPr lang="cs-CZ" dirty="0">
                <a:ea typeface="Calibri"/>
                <a:cs typeface="Calibri"/>
              </a:rPr>
            </a:br>
            <a:r>
              <a:rPr lang="cs-CZ" dirty="0">
                <a:ea typeface="Calibri"/>
                <a:cs typeface="Calibri"/>
              </a:rPr>
              <a:t>INFORMACE O PROJEKTU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71D6047-9B23-F8D5-5454-8C304783EA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36724E9-4277-9B2D-EA22-B4765605F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Footer title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30386E7-5CF4-5D24-24CA-149DE13E0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E0D6A-447D-C244-A023-753E8EE8976B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09679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6288423F-684E-FCD8-42A6-31DED6446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Proces</a:t>
            </a:r>
            <a:r>
              <a:rPr lang="cs-CZ" dirty="0"/>
              <a:t> </a:t>
            </a:r>
            <a:r>
              <a:rPr lang="cs-CZ" b="1" dirty="0"/>
              <a:t>vývoje indikátorů</a:t>
            </a:r>
            <a:endParaRPr lang="cs-CZ" dirty="0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6B0089F8-1E46-72DE-146B-1ED238F9C9D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38175" y="1740127"/>
          <a:ext cx="10915650" cy="41989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171A37-D9BE-7C79-65C1-6CF6D01E9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Footer title</a:t>
            </a:r>
            <a:endParaRPr lang="fr-FR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9D7C05-8B2A-0BA3-D29C-555D8ABA0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E0D6A-447D-C244-A023-753E8EE8976B}" type="slidenum">
              <a:rPr lang="fr-FR" smtClean="0"/>
              <a:t>20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129025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B2BF76-58FC-7BAD-72CE-035D0BA88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E0D6A-447D-C244-A023-753E8EE8976B}" type="slidenum">
              <a:rPr lang="fr-FR" smtClean="0"/>
              <a:t>21</a:t>
            </a:fld>
            <a:endParaRPr lang="fr-FR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405131F-C267-421C-21D6-013C2B479AEE}"/>
              </a:ext>
            </a:extLst>
          </p:cNvPr>
          <p:cNvGraphicFramePr>
            <a:graphicFrameLocks noGrp="1"/>
          </p:cNvGraphicFramePr>
          <p:nvPr/>
        </p:nvGraphicFramePr>
        <p:xfrm>
          <a:off x="342575" y="1569825"/>
          <a:ext cx="11515441" cy="3703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6458">
                  <a:extLst>
                    <a:ext uri="{9D8B030D-6E8A-4147-A177-3AD203B41FA5}">
                      <a16:colId xmlns:a16="http://schemas.microsoft.com/office/drawing/2014/main" val="3747128231"/>
                    </a:ext>
                  </a:extLst>
                </a:gridCol>
                <a:gridCol w="2265071">
                  <a:extLst>
                    <a:ext uri="{9D8B030D-6E8A-4147-A177-3AD203B41FA5}">
                      <a16:colId xmlns:a16="http://schemas.microsoft.com/office/drawing/2014/main" val="2309196618"/>
                    </a:ext>
                  </a:extLst>
                </a:gridCol>
                <a:gridCol w="2316552">
                  <a:extLst>
                    <a:ext uri="{9D8B030D-6E8A-4147-A177-3AD203B41FA5}">
                      <a16:colId xmlns:a16="http://schemas.microsoft.com/office/drawing/2014/main" val="783595436"/>
                    </a:ext>
                  </a:extLst>
                </a:gridCol>
                <a:gridCol w="2303680">
                  <a:extLst>
                    <a:ext uri="{9D8B030D-6E8A-4147-A177-3AD203B41FA5}">
                      <a16:colId xmlns:a16="http://schemas.microsoft.com/office/drawing/2014/main" val="2816631054"/>
                    </a:ext>
                  </a:extLst>
                </a:gridCol>
                <a:gridCol w="2303680">
                  <a:extLst>
                    <a:ext uri="{9D8B030D-6E8A-4147-A177-3AD203B41FA5}">
                      <a16:colId xmlns:a16="http://schemas.microsoft.com/office/drawing/2014/main" val="2653963134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algn="ctr"/>
                      <a:endParaRPr lang="fi-FI" sz="1800" dirty="0"/>
                    </a:p>
                    <a:p>
                      <a:pPr algn="ctr"/>
                      <a:r>
                        <a:rPr lang="fi-FI" sz="1800" dirty="0"/>
                        <a:t>Specific 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sz="1800"/>
                    </a:p>
                    <a:p>
                      <a:pPr algn="ctr"/>
                      <a:r>
                        <a:rPr lang="fi-FI" sz="1800" err="1"/>
                        <a:t>Measurable</a:t>
                      </a:r>
                      <a:endParaRPr lang="fi-FI" sz="180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sz="1800"/>
                    </a:p>
                    <a:p>
                      <a:pPr algn="ctr"/>
                      <a:r>
                        <a:rPr lang="fi-FI" sz="1800" err="1"/>
                        <a:t>Achievable</a:t>
                      </a:r>
                      <a:r>
                        <a:rPr lang="fi-FI" sz="1800"/>
                        <a:t>/</a:t>
                      </a:r>
                    </a:p>
                    <a:p>
                      <a:pPr algn="ctr"/>
                      <a:r>
                        <a:rPr lang="fi-FI" sz="1800" err="1"/>
                        <a:t>available</a:t>
                      </a:r>
                      <a:endParaRPr lang="fi-FI" sz="180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sz="1800"/>
                    </a:p>
                    <a:p>
                      <a:pPr algn="ctr"/>
                      <a:r>
                        <a:rPr lang="fi-FI" sz="1800" err="1"/>
                        <a:t>Relevant</a:t>
                      </a:r>
                      <a:endParaRPr lang="fi-FI" sz="180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sz="1800"/>
                    </a:p>
                    <a:p>
                      <a:pPr algn="ctr"/>
                      <a:r>
                        <a:rPr lang="fi-FI" sz="1800" err="1"/>
                        <a:t>Timely</a:t>
                      </a:r>
                      <a:endParaRPr lang="fi-FI" sz="180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8575373"/>
                  </a:ext>
                </a:extLst>
              </a:tr>
              <a:tr h="2354581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700" dirty="0">
                          <a:solidFill>
                            <a:schemeClr val="bg1"/>
                          </a:solidFill>
                        </a:rPr>
                        <a:t>Je </a:t>
                      </a:r>
                      <a:r>
                        <a:rPr lang="en-US" sz="1700" dirty="0" err="1">
                          <a:solidFill>
                            <a:schemeClr val="bg1"/>
                          </a:solidFill>
                        </a:rPr>
                        <a:t>jasné</a:t>
                      </a:r>
                      <a:r>
                        <a:rPr lang="en-US" sz="1700" dirty="0">
                          <a:solidFill>
                            <a:schemeClr val="bg1"/>
                          </a:solidFill>
                        </a:rPr>
                        <a:t>, co </a:t>
                      </a:r>
                      <a:r>
                        <a:rPr lang="en-US" sz="1700" dirty="0" err="1">
                          <a:solidFill>
                            <a:schemeClr val="bg1"/>
                          </a:solidFill>
                        </a:rPr>
                        <a:t>ukazatel</a:t>
                      </a:r>
                      <a:r>
                        <a:rPr lang="en-US" sz="17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bg1"/>
                          </a:solidFill>
                        </a:rPr>
                        <a:t>popisuje</a:t>
                      </a:r>
                      <a:r>
                        <a:rPr lang="en-US" sz="1700" dirty="0">
                          <a:solidFill>
                            <a:schemeClr val="bg1"/>
                          </a:solidFill>
                        </a:rPr>
                        <a:t> a </a:t>
                      </a:r>
                      <a:r>
                        <a:rPr lang="en-US" sz="1700" dirty="0" err="1">
                          <a:solidFill>
                            <a:schemeClr val="bg1"/>
                          </a:solidFill>
                        </a:rPr>
                        <a:t>měří</a:t>
                      </a:r>
                      <a:r>
                        <a:rPr lang="en-US" sz="1700" dirty="0">
                          <a:solidFill>
                            <a:schemeClr val="bg1"/>
                          </a:solidFill>
                        </a:rPr>
                        <a:t>?</a:t>
                      </a:r>
                      <a:endParaRPr lang="cs-CZ" sz="1700" dirty="0">
                        <a:solidFill>
                          <a:schemeClr val="bg1"/>
                        </a:solidFill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cs-CZ" sz="1700" dirty="0">
                        <a:solidFill>
                          <a:schemeClr val="bg1"/>
                        </a:solidFill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700" dirty="0" err="1">
                          <a:solidFill>
                            <a:schemeClr val="bg1"/>
                          </a:solidFill>
                        </a:rPr>
                        <a:t>Souvisí</a:t>
                      </a:r>
                      <a:r>
                        <a:rPr lang="en-US" sz="1700" dirty="0">
                          <a:solidFill>
                            <a:schemeClr val="bg1"/>
                          </a:solidFill>
                        </a:rPr>
                        <a:t> s </a:t>
                      </a:r>
                      <a:r>
                        <a:rPr lang="en-US" sz="1700" dirty="0" err="1">
                          <a:solidFill>
                            <a:schemeClr val="bg1"/>
                          </a:solidFill>
                        </a:rPr>
                        <a:t>místně</a:t>
                      </a:r>
                      <a:r>
                        <a:rPr lang="en-US" sz="17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bg1"/>
                          </a:solidFill>
                        </a:rPr>
                        <a:t>relevantním</a:t>
                      </a:r>
                      <a:r>
                        <a:rPr lang="en-US" sz="17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bg1"/>
                          </a:solidFill>
                        </a:rPr>
                        <a:t>cílem</a:t>
                      </a:r>
                      <a:r>
                        <a:rPr lang="en-US" sz="1700" dirty="0">
                          <a:solidFill>
                            <a:schemeClr val="bg1"/>
                          </a:solidFill>
                        </a:rPr>
                        <a:t> v </a:t>
                      </a:r>
                      <a:r>
                        <a:rPr lang="en-US" sz="1700" dirty="0" err="1">
                          <a:solidFill>
                            <a:schemeClr val="bg1"/>
                          </a:solidFill>
                        </a:rPr>
                        <a:t>oblasti</a:t>
                      </a:r>
                      <a:r>
                        <a:rPr lang="en-US" sz="17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bg1"/>
                          </a:solidFill>
                        </a:rPr>
                        <a:t>klimatických</a:t>
                      </a:r>
                      <a:r>
                        <a:rPr lang="en-US" sz="17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bg1"/>
                          </a:solidFill>
                        </a:rPr>
                        <a:t>rizik</a:t>
                      </a:r>
                      <a:r>
                        <a:rPr lang="en-US" sz="17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bg1"/>
                          </a:solidFill>
                        </a:rPr>
                        <a:t>nebo</a:t>
                      </a:r>
                      <a:r>
                        <a:rPr lang="en-US" sz="1700" dirty="0">
                          <a:solidFill>
                            <a:schemeClr val="bg1"/>
                          </a:solidFill>
                        </a:rPr>
                        <a:t> přizpůsobení se změně </a:t>
                      </a:r>
                      <a:r>
                        <a:rPr lang="en-US" sz="1700" dirty="0" err="1">
                          <a:solidFill>
                            <a:schemeClr val="bg1"/>
                          </a:solidFill>
                        </a:rPr>
                        <a:t>klimatu</a:t>
                      </a:r>
                      <a:r>
                        <a:rPr lang="en-US" sz="1700" dirty="0">
                          <a:solidFill>
                            <a:schemeClr val="bg1"/>
                          </a:solidFill>
                        </a:rPr>
                        <a:t>?</a:t>
                      </a:r>
                      <a:endParaRPr lang="fi-FI" sz="17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700" dirty="0">
                          <a:solidFill>
                            <a:schemeClr val="bg1"/>
                          </a:solidFill>
                        </a:rPr>
                        <a:t>Je </a:t>
                      </a:r>
                      <a:r>
                        <a:rPr lang="en-US" sz="1700" dirty="0" err="1">
                          <a:solidFill>
                            <a:schemeClr val="bg1"/>
                          </a:solidFill>
                        </a:rPr>
                        <a:t>jednotka</a:t>
                      </a:r>
                      <a:r>
                        <a:rPr lang="en-US" sz="17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bg1"/>
                          </a:solidFill>
                        </a:rPr>
                        <a:t>měření</a:t>
                      </a:r>
                      <a:r>
                        <a:rPr lang="en-US" sz="17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bg1"/>
                          </a:solidFill>
                        </a:rPr>
                        <a:t>vhodná</a:t>
                      </a:r>
                      <a:r>
                        <a:rPr lang="en-US" sz="1700" dirty="0">
                          <a:solidFill>
                            <a:schemeClr val="bg1"/>
                          </a:solidFill>
                        </a:rPr>
                        <a:t>?</a:t>
                      </a:r>
                      <a:endParaRPr lang="cs-CZ" sz="1700" dirty="0">
                        <a:solidFill>
                          <a:schemeClr val="bg1"/>
                        </a:solidFill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cs-CZ" sz="1700" dirty="0">
                        <a:solidFill>
                          <a:schemeClr val="bg1"/>
                        </a:solidFill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700" dirty="0" err="1">
                          <a:solidFill>
                            <a:schemeClr val="bg1"/>
                          </a:solidFill>
                        </a:rPr>
                        <a:t>Může</a:t>
                      </a:r>
                      <a:r>
                        <a:rPr lang="en-US" sz="17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bg1"/>
                          </a:solidFill>
                        </a:rPr>
                        <a:t>sdělit</a:t>
                      </a:r>
                      <a:r>
                        <a:rPr lang="en-US" sz="17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bg1"/>
                          </a:solidFill>
                        </a:rPr>
                        <a:t>nebo</a:t>
                      </a:r>
                      <a:r>
                        <a:rPr lang="en-US" sz="17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bg1"/>
                          </a:solidFill>
                        </a:rPr>
                        <a:t>kvantifikovat</a:t>
                      </a:r>
                      <a:r>
                        <a:rPr lang="en-US" sz="17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bg1"/>
                          </a:solidFill>
                        </a:rPr>
                        <a:t>riziko</a:t>
                      </a:r>
                      <a:r>
                        <a:rPr lang="en-US" sz="1700" dirty="0">
                          <a:solidFill>
                            <a:schemeClr val="bg1"/>
                          </a:solidFill>
                        </a:rPr>
                        <a:t>, adaptační </a:t>
                      </a:r>
                      <a:r>
                        <a:rPr lang="en-US" sz="1700" dirty="0" err="1">
                          <a:solidFill>
                            <a:schemeClr val="bg1"/>
                          </a:solidFill>
                        </a:rPr>
                        <a:t>proces</a:t>
                      </a:r>
                      <a:r>
                        <a:rPr lang="en-US" sz="17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bg1"/>
                          </a:solidFill>
                        </a:rPr>
                        <a:t>nebo</a:t>
                      </a:r>
                      <a:r>
                        <a:rPr lang="en-US" sz="17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bg1"/>
                          </a:solidFill>
                        </a:rPr>
                        <a:t>výsledek</a:t>
                      </a:r>
                      <a:r>
                        <a:rPr lang="en-US" sz="1700" dirty="0">
                          <a:solidFill>
                            <a:schemeClr val="bg1"/>
                          </a:solidFill>
                        </a:rPr>
                        <a:t>?</a:t>
                      </a:r>
                      <a:endParaRPr lang="fi-FI" sz="17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700" dirty="0" err="1">
                          <a:solidFill>
                            <a:schemeClr val="bg1"/>
                          </a:solidFill>
                        </a:rPr>
                        <a:t>Jsou</a:t>
                      </a:r>
                      <a:r>
                        <a:rPr lang="en-US" sz="17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bg1"/>
                          </a:solidFill>
                        </a:rPr>
                        <a:t>potřebné</a:t>
                      </a:r>
                      <a:r>
                        <a:rPr lang="en-US" sz="17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bg1"/>
                          </a:solidFill>
                        </a:rPr>
                        <a:t>údaje</a:t>
                      </a:r>
                      <a:r>
                        <a:rPr lang="en-US" sz="1700" dirty="0">
                          <a:solidFill>
                            <a:schemeClr val="bg1"/>
                          </a:solidFill>
                        </a:rPr>
                        <a:t> k </a:t>
                      </a:r>
                      <a:r>
                        <a:rPr lang="en-US" sz="1700" dirty="0" err="1">
                          <a:solidFill>
                            <a:schemeClr val="bg1"/>
                          </a:solidFill>
                        </a:rPr>
                        <a:t>dispozici</a:t>
                      </a:r>
                      <a:r>
                        <a:rPr lang="en-US" sz="1700" dirty="0">
                          <a:solidFill>
                            <a:schemeClr val="bg1"/>
                          </a:solidFill>
                        </a:rPr>
                        <a:t>? </a:t>
                      </a:r>
                      <a:r>
                        <a:rPr lang="en-US" sz="1700" dirty="0" err="1">
                          <a:solidFill>
                            <a:schemeClr val="bg1"/>
                          </a:solidFill>
                        </a:rPr>
                        <a:t>Lze</a:t>
                      </a:r>
                      <a:r>
                        <a:rPr lang="en-US" sz="1700" dirty="0">
                          <a:solidFill>
                            <a:schemeClr val="bg1"/>
                          </a:solidFill>
                        </a:rPr>
                        <a:t> je </a:t>
                      </a:r>
                      <a:r>
                        <a:rPr lang="en-US" sz="1700" dirty="0" err="1">
                          <a:solidFill>
                            <a:schemeClr val="bg1"/>
                          </a:solidFill>
                        </a:rPr>
                        <a:t>zpřístupnit</a:t>
                      </a:r>
                      <a:r>
                        <a:rPr lang="en-US" sz="1700" dirty="0">
                          <a:solidFill>
                            <a:schemeClr val="bg1"/>
                          </a:solidFill>
                        </a:rPr>
                        <a:t>?</a:t>
                      </a:r>
                      <a:endParaRPr lang="cs-CZ" sz="1700" dirty="0">
                        <a:solidFill>
                          <a:schemeClr val="bg1"/>
                        </a:solidFill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cs-CZ" sz="1700" dirty="0">
                        <a:solidFill>
                          <a:schemeClr val="bg1"/>
                        </a:solidFill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700" dirty="0">
                          <a:solidFill>
                            <a:schemeClr val="bg1"/>
                          </a:solidFill>
                        </a:rPr>
                        <a:t>Je </a:t>
                      </a:r>
                      <a:r>
                        <a:rPr lang="en-US" sz="1700" dirty="0" err="1">
                          <a:solidFill>
                            <a:schemeClr val="bg1"/>
                          </a:solidFill>
                        </a:rPr>
                        <a:t>jejich</a:t>
                      </a:r>
                      <a:r>
                        <a:rPr lang="en-US" sz="17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bg1"/>
                          </a:solidFill>
                        </a:rPr>
                        <a:t>získání</a:t>
                      </a:r>
                      <a:r>
                        <a:rPr lang="en-US" sz="17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bg1"/>
                          </a:solidFill>
                        </a:rPr>
                        <a:t>proveditelné</a:t>
                      </a:r>
                      <a:r>
                        <a:rPr lang="en-US" sz="1700" dirty="0">
                          <a:solidFill>
                            <a:schemeClr val="bg1"/>
                          </a:solidFill>
                        </a:rPr>
                        <a:t> a </a:t>
                      </a:r>
                      <a:r>
                        <a:rPr lang="en-US" sz="1700" dirty="0" err="1">
                          <a:solidFill>
                            <a:schemeClr val="bg1"/>
                          </a:solidFill>
                        </a:rPr>
                        <a:t>reálné</a:t>
                      </a:r>
                      <a:r>
                        <a:rPr lang="en-US" sz="1700" dirty="0">
                          <a:solidFill>
                            <a:schemeClr val="bg1"/>
                          </a:solidFill>
                        </a:rPr>
                        <a:t>?</a:t>
                      </a:r>
                      <a:endParaRPr lang="fi-FI" sz="17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700" dirty="0">
                          <a:solidFill>
                            <a:schemeClr val="bg1"/>
                          </a:solidFill>
                        </a:rPr>
                        <a:t>Je to </a:t>
                      </a:r>
                      <a:r>
                        <a:rPr lang="en-US" sz="1700" dirty="0" err="1">
                          <a:solidFill>
                            <a:schemeClr val="bg1"/>
                          </a:solidFill>
                        </a:rPr>
                        <a:t>místně</a:t>
                      </a:r>
                      <a:r>
                        <a:rPr lang="en-US" sz="17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bg1"/>
                          </a:solidFill>
                        </a:rPr>
                        <a:t>relevantní</a:t>
                      </a:r>
                      <a:r>
                        <a:rPr lang="en-US" sz="1700" dirty="0">
                          <a:solidFill>
                            <a:schemeClr val="bg1"/>
                          </a:solidFill>
                        </a:rPr>
                        <a:t>?</a:t>
                      </a:r>
                      <a:r>
                        <a:rPr lang="cs-CZ" sz="1700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cs-CZ" sz="1700" dirty="0">
                        <a:solidFill>
                          <a:schemeClr val="bg1"/>
                        </a:solidFill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700" dirty="0" err="1">
                          <a:solidFill>
                            <a:schemeClr val="bg1"/>
                          </a:solidFill>
                        </a:rPr>
                        <a:t>Pomáhá</a:t>
                      </a:r>
                      <a:r>
                        <a:rPr lang="en-US" sz="17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bg1"/>
                          </a:solidFill>
                        </a:rPr>
                        <a:t>při</a:t>
                      </a:r>
                      <a:r>
                        <a:rPr lang="en-US" sz="17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bg1"/>
                          </a:solidFill>
                        </a:rPr>
                        <a:t>plánování</a:t>
                      </a:r>
                      <a:r>
                        <a:rPr lang="en-US" sz="17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bg1"/>
                          </a:solidFill>
                        </a:rPr>
                        <a:t>nebo</a:t>
                      </a:r>
                      <a:r>
                        <a:rPr lang="en-US" sz="17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bg1"/>
                          </a:solidFill>
                        </a:rPr>
                        <a:t>rozhodování</a:t>
                      </a:r>
                      <a:r>
                        <a:rPr lang="en-US" sz="1700" dirty="0">
                          <a:solidFill>
                            <a:schemeClr val="bg1"/>
                          </a:solidFill>
                        </a:rPr>
                        <a:t> (</a:t>
                      </a:r>
                      <a:r>
                        <a:rPr lang="en-US" sz="1700" dirty="0" err="1">
                          <a:solidFill>
                            <a:schemeClr val="bg1"/>
                          </a:solidFill>
                        </a:rPr>
                        <a:t>při</a:t>
                      </a:r>
                      <a:r>
                        <a:rPr lang="en-US" sz="17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bg1"/>
                          </a:solidFill>
                        </a:rPr>
                        <a:t>řízení</a:t>
                      </a:r>
                      <a:r>
                        <a:rPr lang="en-US" sz="17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bg1"/>
                          </a:solidFill>
                        </a:rPr>
                        <a:t>klimatických</a:t>
                      </a:r>
                      <a:r>
                        <a:rPr lang="en-US" sz="17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bg1"/>
                          </a:solidFill>
                        </a:rPr>
                        <a:t>rizik</a:t>
                      </a:r>
                      <a:r>
                        <a:rPr lang="en-US" sz="1700" dirty="0">
                          <a:solidFill>
                            <a:schemeClr val="bg1"/>
                          </a:solidFill>
                        </a:rPr>
                        <a:t>)?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700" dirty="0" err="1">
                          <a:solidFill>
                            <a:schemeClr val="bg1"/>
                          </a:solidFill>
                        </a:rPr>
                        <a:t>Potřebuje</a:t>
                      </a:r>
                      <a:r>
                        <a:rPr lang="en-US" sz="17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bg1"/>
                          </a:solidFill>
                        </a:rPr>
                        <a:t>aktualizovat</a:t>
                      </a:r>
                      <a:r>
                        <a:rPr lang="en-US" sz="1700" dirty="0">
                          <a:solidFill>
                            <a:schemeClr val="bg1"/>
                          </a:solidFill>
                        </a:rPr>
                        <a:t> a jak </a:t>
                      </a:r>
                      <a:r>
                        <a:rPr lang="en-US" sz="1700" dirty="0" err="1">
                          <a:solidFill>
                            <a:schemeClr val="bg1"/>
                          </a:solidFill>
                        </a:rPr>
                        <a:t>často</a:t>
                      </a:r>
                      <a:r>
                        <a:rPr lang="en-US" sz="1700" dirty="0">
                          <a:solidFill>
                            <a:schemeClr val="bg1"/>
                          </a:solidFill>
                        </a:rPr>
                        <a:t>? Je to </a:t>
                      </a:r>
                      <a:r>
                        <a:rPr lang="en-US" sz="1700" dirty="0" err="1">
                          <a:solidFill>
                            <a:schemeClr val="bg1"/>
                          </a:solidFill>
                        </a:rPr>
                        <a:t>proveditelné</a:t>
                      </a:r>
                      <a:r>
                        <a:rPr lang="en-US" sz="1700" dirty="0">
                          <a:solidFill>
                            <a:schemeClr val="bg1"/>
                          </a:solidFill>
                        </a:rPr>
                        <a:t>?</a:t>
                      </a:r>
                      <a:endParaRPr lang="cs-CZ" sz="1700" dirty="0">
                        <a:solidFill>
                          <a:schemeClr val="bg1"/>
                        </a:solidFill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cs-CZ" sz="1700" dirty="0">
                        <a:solidFill>
                          <a:schemeClr val="bg1"/>
                        </a:solidFill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700" dirty="0" err="1">
                          <a:solidFill>
                            <a:schemeClr val="bg1"/>
                          </a:solidFill>
                        </a:rPr>
                        <a:t>Včasná</a:t>
                      </a:r>
                      <a:r>
                        <a:rPr lang="en-US" sz="17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bg1"/>
                          </a:solidFill>
                        </a:rPr>
                        <a:t>dostupnost</a:t>
                      </a:r>
                      <a:r>
                        <a:rPr lang="en-US" sz="1700" dirty="0">
                          <a:solidFill>
                            <a:schemeClr val="bg1"/>
                          </a:solidFill>
                        </a:rPr>
                        <a:t> pro </a:t>
                      </a:r>
                      <a:r>
                        <a:rPr lang="en-US" sz="1700" dirty="0" err="1">
                          <a:solidFill>
                            <a:schemeClr val="bg1"/>
                          </a:solidFill>
                        </a:rPr>
                        <a:t>zúčastněné</a:t>
                      </a:r>
                      <a:r>
                        <a:rPr lang="en-US" sz="17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bg1"/>
                          </a:solidFill>
                        </a:rPr>
                        <a:t>strany</a:t>
                      </a:r>
                      <a:r>
                        <a:rPr lang="en-US" sz="1700" dirty="0">
                          <a:solidFill>
                            <a:schemeClr val="bg1"/>
                          </a:solidFill>
                        </a:rPr>
                        <a:t>? (v </a:t>
                      </a:r>
                      <a:r>
                        <a:rPr lang="en-US" sz="1700" dirty="0" err="1">
                          <a:solidFill>
                            <a:schemeClr val="bg1"/>
                          </a:solidFill>
                        </a:rPr>
                        <a:t>případě</a:t>
                      </a:r>
                      <a:r>
                        <a:rPr lang="en-US" sz="17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bg1"/>
                          </a:solidFill>
                        </a:rPr>
                        <a:t>potřeby</a:t>
                      </a:r>
                      <a:r>
                        <a:rPr lang="en-US" sz="1700" dirty="0">
                          <a:solidFill>
                            <a:schemeClr val="bg1"/>
                          </a:solidFill>
                        </a:rPr>
                        <a:t>)</a:t>
                      </a:r>
                      <a:endParaRPr lang="fi-FI" sz="17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943397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endParaRPr lang="fi-FI" sz="1800"/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800"/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800"/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800"/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800" dirty="0"/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011067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44062FD0-19CC-46B3-0A01-84401B9EFD78}"/>
              </a:ext>
            </a:extLst>
          </p:cNvPr>
          <p:cNvGrpSpPr/>
          <p:nvPr/>
        </p:nvGrpSpPr>
        <p:grpSpPr>
          <a:xfrm>
            <a:off x="1162618" y="1140597"/>
            <a:ext cx="670474" cy="707886"/>
            <a:chOff x="1162618" y="48502"/>
            <a:chExt cx="670474" cy="707886"/>
          </a:xfrm>
        </p:grpSpPr>
        <p:sp>
          <p:nvSpPr>
            <p:cNvPr id="12" name="Flowchart: Connector 11">
              <a:extLst>
                <a:ext uri="{FF2B5EF4-FFF2-40B4-BE49-F238E27FC236}">
                  <a16:creationId xmlns:a16="http://schemas.microsoft.com/office/drawing/2014/main" id="{302496EE-E613-86B1-17D2-EB4DE8EDB703}"/>
                </a:ext>
              </a:extLst>
            </p:cNvPr>
            <p:cNvSpPr/>
            <p:nvPr/>
          </p:nvSpPr>
          <p:spPr>
            <a:xfrm>
              <a:off x="1162618" y="74886"/>
              <a:ext cx="670474" cy="670474"/>
            </a:xfrm>
            <a:prstGeom prst="flowChartConnector">
              <a:avLst/>
            </a:prstGeom>
            <a:ln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CD0F417-1EF3-857E-D5E5-807AC85610EE}"/>
                </a:ext>
              </a:extLst>
            </p:cNvPr>
            <p:cNvSpPr txBox="1"/>
            <p:nvPr/>
          </p:nvSpPr>
          <p:spPr>
            <a:xfrm>
              <a:off x="1289164" y="48502"/>
              <a:ext cx="40202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4000" b="1">
                  <a:solidFill>
                    <a:schemeClr val="bg1"/>
                  </a:solidFill>
                </a:rPr>
                <a:t>S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9BF9BBF-E5F1-F9E7-6BC7-F4F878229412}"/>
              </a:ext>
            </a:extLst>
          </p:cNvPr>
          <p:cNvGrpSpPr/>
          <p:nvPr/>
        </p:nvGrpSpPr>
        <p:grpSpPr>
          <a:xfrm>
            <a:off x="5729512" y="1133977"/>
            <a:ext cx="670474" cy="707886"/>
            <a:chOff x="5729512" y="41882"/>
            <a:chExt cx="670474" cy="707886"/>
          </a:xfrm>
        </p:grpSpPr>
        <p:sp>
          <p:nvSpPr>
            <p:cNvPr id="17" name="Flowchart: Connector 16">
              <a:extLst>
                <a:ext uri="{FF2B5EF4-FFF2-40B4-BE49-F238E27FC236}">
                  <a16:creationId xmlns:a16="http://schemas.microsoft.com/office/drawing/2014/main" id="{8BF9DEE7-A8BF-3DB5-44E0-A6298CEE169F}"/>
                </a:ext>
              </a:extLst>
            </p:cNvPr>
            <p:cNvSpPr/>
            <p:nvPr/>
          </p:nvSpPr>
          <p:spPr>
            <a:xfrm>
              <a:off x="5729512" y="76217"/>
              <a:ext cx="670474" cy="670474"/>
            </a:xfrm>
            <a:prstGeom prst="flowChartConnector">
              <a:avLst/>
            </a:prstGeom>
            <a:ln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F597BE1-5D26-BE89-C58A-EE86FB3D03EE}"/>
                </a:ext>
              </a:extLst>
            </p:cNvPr>
            <p:cNvSpPr txBox="1"/>
            <p:nvPr/>
          </p:nvSpPr>
          <p:spPr>
            <a:xfrm>
              <a:off x="5832205" y="41882"/>
              <a:ext cx="40202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4000" b="1">
                  <a:solidFill>
                    <a:schemeClr val="bg1"/>
                  </a:solidFill>
                </a:rPr>
                <a:t>A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6C04FEA-EE3E-960A-CF73-96C23F7F3867}"/>
              </a:ext>
            </a:extLst>
          </p:cNvPr>
          <p:cNvGrpSpPr/>
          <p:nvPr/>
        </p:nvGrpSpPr>
        <p:grpSpPr>
          <a:xfrm>
            <a:off x="8023471" y="1159917"/>
            <a:ext cx="670474" cy="707886"/>
            <a:chOff x="8023471" y="67822"/>
            <a:chExt cx="670474" cy="707886"/>
          </a:xfrm>
        </p:grpSpPr>
        <p:sp>
          <p:nvSpPr>
            <p:cNvPr id="20" name="Flowchart: Connector 19">
              <a:extLst>
                <a:ext uri="{FF2B5EF4-FFF2-40B4-BE49-F238E27FC236}">
                  <a16:creationId xmlns:a16="http://schemas.microsoft.com/office/drawing/2014/main" id="{9BFA04E7-ABA5-0C6B-1422-1F3D1A7E997E}"/>
                </a:ext>
              </a:extLst>
            </p:cNvPr>
            <p:cNvSpPr/>
            <p:nvPr/>
          </p:nvSpPr>
          <p:spPr>
            <a:xfrm>
              <a:off x="8023471" y="77546"/>
              <a:ext cx="670474" cy="670474"/>
            </a:xfrm>
            <a:prstGeom prst="flowChartConnector">
              <a:avLst/>
            </a:prstGeom>
            <a:ln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08460B8-D201-4594-538F-11E5F73CC6FA}"/>
                </a:ext>
              </a:extLst>
            </p:cNvPr>
            <p:cNvSpPr txBox="1"/>
            <p:nvPr/>
          </p:nvSpPr>
          <p:spPr>
            <a:xfrm>
              <a:off x="8142824" y="67822"/>
              <a:ext cx="40202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4000" b="1">
                  <a:solidFill>
                    <a:schemeClr val="bg1"/>
                  </a:solidFill>
                </a:rPr>
                <a:t>R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1045365-9B53-038F-AAC0-703BC4FAC9A0}"/>
              </a:ext>
            </a:extLst>
          </p:cNvPr>
          <p:cNvGrpSpPr/>
          <p:nvPr/>
        </p:nvGrpSpPr>
        <p:grpSpPr>
          <a:xfrm>
            <a:off x="10309481" y="1153291"/>
            <a:ext cx="670474" cy="707886"/>
            <a:chOff x="10309481" y="61196"/>
            <a:chExt cx="670474" cy="707886"/>
          </a:xfrm>
        </p:grpSpPr>
        <p:sp>
          <p:nvSpPr>
            <p:cNvPr id="23" name="Flowchart: Connector 22">
              <a:extLst>
                <a:ext uri="{FF2B5EF4-FFF2-40B4-BE49-F238E27FC236}">
                  <a16:creationId xmlns:a16="http://schemas.microsoft.com/office/drawing/2014/main" id="{D34AF45B-7AC8-3F37-6E72-B473E457C82F}"/>
                </a:ext>
              </a:extLst>
            </p:cNvPr>
            <p:cNvSpPr/>
            <p:nvPr/>
          </p:nvSpPr>
          <p:spPr>
            <a:xfrm>
              <a:off x="10309481" y="78871"/>
              <a:ext cx="670474" cy="670474"/>
            </a:xfrm>
            <a:prstGeom prst="flowChartConnector">
              <a:avLst/>
            </a:prstGeom>
            <a:ln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7D6650D-9D37-2DF0-1FDB-61E4ED3A654B}"/>
                </a:ext>
              </a:extLst>
            </p:cNvPr>
            <p:cNvSpPr txBox="1"/>
            <p:nvPr/>
          </p:nvSpPr>
          <p:spPr>
            <a:xfrm>
              <a:off x="10444736" y="61196"/>
              <a:ext cx="40202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4000" b="1">
                  <a:solidFill>
                    <a:schemeClr val="bg1"/>
                  </a:solidFill>
                </a:rPr>
                <a:t>T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16988EC-E75F-B541-C163-CD8DEE3B41DD}"/>
              </a:ext>
            </a:extLst>
          </p:cNvPr>
          <p:cNvGrpSpPr/>
          <p:nvPr/>
        </p:nvGrpSpPr>
        <p:grpSpPr>
          <a:xfrm>
            <a:off x="3445595" y="1143443"/>
            <a:ext cx="670474" cy="707886"/>
            <a:chOff x="3445595" y="51348"/>
            <a:chExt cx="670474" cy="707886"/>
          </a:xfrm>
        </p:grpSpPr>
        <p:sp>
          <p:nvSpPr>
            <p:cNvPr id="26" name="Flowchart: Connector 25">
              <a:extLst>
                <a:ext uri="{FF2B5EF4-FFF2-40B4-BE49-F238E27FC236}">
                  <a16:creationId xmlns:a16="http://schemas.microsoft.com/office/drawing/2014/main" id="{EDAED68F-53CE-BBEC-E604-DACAA1DE9C59}"/>
                </a:ext>
              </a:extLst>
            </p:cNvPr>
            <p:cNvSpPr/>
            <p:nvPr/>
          </p:nvSpPr>
          <p:spPr>
            <a:xfrm>
              <a:off x="3445595" y="76216"/>
              <a:ext cx="670474" cy="670474"/>
            </a:xfrm>
            <a:prstGeom prst="flowChartConnector">
              <a:avLst/>
            </a:prstGeom>
            <a:ln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7DA8C23-39FD-B013-3A54-96FF75200FFA}"/>
                </a:ext>
              </a:extLst>
            </p:cNvPr>
            <p:cNvSpPr txBox="1"/>
            <p:nvPr/>
          </p:nvSpPr>
          <p:spPr>
            <a:xfrm>
              <a:off x="3476729" y="51348"/>
              <a:ext cx="40202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4000" b="1">
                  <a:solidFill>
                    <a:schemeClr val="bg1"/>
                  </a:solidFill>
                </a:rPr>
                <a:t>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635979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D400F-8738-DF89-FF2A-847CE67A3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Indikátory</a:t>
            </a:r>
            <a:endParaRPr lang="cs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CC16D2-3202-55AA-5D74-2CF378D0E3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827" y="1458410"/>
            <a:ext cx="11029364" cy="47340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200" b="1" dirty="0">
                <a:latin typeface="Helvetica Light"/>
                <a:ea typeface="Calibri"/>
                <a:cs typeface="Calibri"/>
              </a:rPr>
              <a:t>P</a:t>
            </a:r>
            <a:r>
              <a:rPr lang="de-DE" sz="2200" b="1" dirty="0" err="1">
                <a:latin typeface="Helvetica Light"/>
                <a:ea typeface="Calibri"/>
                <a:cs typeface="Calibri"/>
              </a:rPr>
              <a:t>rvní</a:t>
            </a:r>
            <a:r>
              <a:rPr lang="de-DE" sz="2200" b="1" dirty="0">
                <a:latin typeface="Helvetica Light"/>
                <a:ea typeface="Calibri"/>
                <a:cs typeface="Calibri"/>
              </a:rPr>
              <a:t> </a:t>
            </a:r>
            <a:r>
              <a:rPr lang="de-DE" sz="2200" b="1" dirty="0" err="1">
                <a:latin typeface="Helvetica Light"/>
                <a:ea typeface="Calibri"/>
                <a:cs typeface="Calibri"/>
              </a:rPr>
              <a:t>soubor</a:t>
            </a:r>
            <a:r>
              <a:rPr lang="de-DE" sz="2200" b="1" dirty="0">
                <a:latin typeface="Helvetica Light"/>
                <a:ea typeface="Calibri"/>
                <a:cs typeface="Calibri"/>
              </a:rPr>
              <a:t> </a:t>
            </a:r>
            <a:r>
              <a:rPr lang="cs-CZ" sz="2200" b="1" dirty="0">
                <a:latin typeface="Helvetica Light"/>
                <a:ea typeface="Calibri"/>
                <a:cs typeface="Calibri"/>
              </a:rPr>
              <a:t>indikátor</a:t>
            </a:r>
            <a:r>
              <a:rPr lang="de-DE" sz="2200" b="1" dirty="0">
                <a:latin typeface="Helvetica Light"/>
                <a:ea typeface="Calibri"/>
                <a:cs typeface="Calibri"/>
              </a:rPr>
              <a:t>ů </a:t>
            </a:r>
            <a:r>
              <a:rPr lang="de-DE" sz="2200" dirty="0" err="1">
                <a:latin typeface="Helvetica Light"/>
                <a:ea typeface="Calibri"/>
                <a:cs typeface="Calibri"/>
              </a:rPr>
              <a:t>klimatických</a:t>
            </a:r>
            <a:r>
              <a:rPr lang="de-DE" sz="2200" dirty="0">
                <a:latin typeface="Helvetica Light"/>
                <a:ea typeface="Calibri"/>
                <a:cs typeface="Calibri"/>
              </a:rPr>
              <a:t> </a:t>
            </a:r>
            <a:r>
              <a:rPr lang="de-DE" sz="2200" dirty="0" err="1">
                <a:latin typeface="Helvetica Light"/>
                <a:ea typeface="Calibri"/>
                <a:cs typeface="Calibri"/>
              </a:rPr>
              <a:t>rizik</a:t>
            </a:r>
            <a:r>
              <a:rPr lang="cs-CZ" sz="2200" dirty="0">
                <a:latin typeface="Helvetica Light"/>
                <a:ea typeface="Calibri"/>
                <a:cs typeface="Calibri"/>
              </a:rPr>
              <a:t> (2024) </a:t>
            </a:r>
            <a:r>
              <a:rPr lang="de-DE" sz="2200" dirty="0" err="1">
                <a:latin typeface="Helvetica Light"/>
                <a:ea typeface="Calibri"/>
                <a:cs typeface="Calibri"/>
              </a:rPr>
              <a:t>vycház</a:t>
            </a:r>
            <a:r>
              <a:rPr lang="cs-CZ" sz="2200" dirty="0">
                <a:latin typeface="Helvetica Light"/>
                <a:ea typeface="Calibri"/>
                <a:cs typeface="Calibri"/>
              </a:rPr>
              <a:t>el</a:t>
            </a:r>
            <a:r>
              <a:rPr lang="de-DE" sz="2200" dirty="0">
                <a:latin typeface="Helvetica Light"/>
                <a:ea typeface="Calibri"/>
                <a:cs typeface="Calibri"/>
              </a:rPr>
              <a:t> z:</a:t>
            </a:r>
          </a:p>
          <a:p>
            <a:r>
              <a:rPr lang="cs-CZ" sz="2200" dirty="0">
                <a:solidFill>
                  <a:srgbClr val="002F2C"/>
                </a:solidFill>
                <a:latin typeface="Helvetica Light"/>
                <a:ea typeface="Calibri"/>
                <a:cs typeface="Calibri"/>
              </a:rPr>
              <a:t>Předchozích workshopů a z </a:t>
            </a:r>
            <a:r>
              <a:rPr lang="de-DE" sz="2200" dirty="0">
                <a:solidFill>
                  <a:srgbClr val="002F2C"/>
                </a:solidFill>
                <a:latin typeface="Helvetica Light"/>
                <a:ea typeface="Calibri"/>
                <a:cs typeface="Calibri"/>
              </a:rPr>
              <a:t>Climate Impact Chains</a:t>
            </a:r>
            <a:r>
              <a:rPr lang="cs-CZ" sz="2200" dirty="0">
                <a:solidFill>
                  <a:srgbClr val="002F2C"/>
                </a:solidFill>
                <a:latin typeface="Helvetica Light"/>
                <a:ea typeface="Calibri"/>
                <a:cs typeface="Calibri"/>
              </a:rPr>
              <a:t> – Řetězců dopadů klimatické změny</a:t>
            </a:r>
          </a:p>
          <a:p>
            <a:r>
              <a:rPr lang="de-DE" sz="2200" dirty="0">
                <a:solidFill>
                  <a:srgbClr val="002F2C"/>
                </a:solidFill>
                <a:latin typeface="Helvetica Light"/>
                <a:ea typeface="Calibri"/>
                <a:cs typeface="Calibri"/>
              </a:rPr>
              <a:t>Dis</a:t>
            </a:r>
            <a:r>
              <a:rPr lang="cs-CZ" sz="2200" dirty="0" err="1">
                <a:solidFill>
                  <a:srgbClr val="002F2C"/>
                </a:solidFill>
                <a:latin typeface="Helvetica Light"/>
                <a:ea typeface="Calibri"/>
                <a:cs typeface="Calibri"/>
              </a:rPr>
              <a:t>kuzí</a:t>
            </a:r>
            <a:r>
              <a:rPr lang="cs-CZ" sz="2200" dirty="0">
                <a:solidFill>
                  <a:srgbClr val="002F2C"/>
                </a:solidFill>
                <a:latin typeface="Helvetica Light"/>
                <a:ea typeface="Calibri"/>
                <a:cs typeface="Calibri"/>
              </a:rPr>
              <a:t> s projektovými partnery, příkladů dobré praxe, literatury</a:t>
            </a:r>
          </a:p>
          <a:p>
            <a:pPr marL="0" indent="0">
              <a:buNone/>
            </a:pPr>
            <a:r>
              <a:rPr lang="cs-CZ" sz="2200" dirty="0">
                <a:latin typeface="Helvetica Light"/>
              </a:rPr>
              <a:t>(zahájení projektu, </a:t>
            </a:r>
            <a:r>
              <a:rPr lang="cs-CZ" sz="2200" i="1" dirty="0">
                <a:latin typeface="Helvetica Light"/>
              </a:rPr>
              <a:t>červen 2023, </a:t>
            </a:r>
            <a:r>
              <a:rPr lang="cs-CZ" sz="2200" dirty="0">
                <a:latin typeface="Helvetica Light"/>
              </a:rPr>
              <a:t>první pracovní seminář v Olomouci, </a:t>
            </a:r>
            <a:r>
              <a:rPr lang="cs-CZ" sz="2200" i="1" dirty="0">
                <a:latin typeface="Helvetica Light"/>
              </a:rPr>
              <a:t>říjen 2023, </a:t>
            </a:r>
            <a:r>
              <a:rPr lang="cs-CZ" sz="2200" dirty="0">
                <a:latin typeface="Helvetica Light"/>
              </a:rPr>
              <a:t>první ukázka nástrojů, příprava dat (ASITIS), </a:t>
            </a:r>
            <a:r>
              <a:rPr lang="cs-CZ" sz="2200" i="1" dirty="0">
                <a:latin typeface="Helvetica Light"/>
              </a:rPr>
              <a:t>srpen - září</a:t>
            </a:r>
            <a:r>
              <a:rPr lang="cs-CZ" sz="2200" dirty="0">
                <a:latin typeface="Helvetica Light"/>
              </a:rPr>
              <a:t> </a:t>
            </a:r>
            <a:r>
              <a:rPr lang="en-GB" sz="2200" i="1" noProof="0" dirty="0">
                <a:solidFill>
                  <a:schemeClr val="dk1"/>
                </a:solidFill>
                <a:latin typeface="Helvetica Light"/>
              </a:rPr>
              <a:t>2024</a:t>
            </a:r>
            <a:r>
              <a:rPr lang="cs-CZ" sz="2200" i="1" noProof="0" dirty="0">
                <a:solidFill>
                  <a:schemeClr val="dk1"/>
                </a:solidFill>
                <a:latin typeface="Helvetica Light"/>
              </a:rPr>
              <a:t>)</a:t>
            </a:r>
            <a:endParaRPr lang="en-GB" sz="2200" i="1" noProof="0" dirty="0">
              <a:solidFill>
                <a:schemeClr val="dk1"/>
              </a:solidFill>
              <a:latin typeface="Helvetica Light"/>
            </a:endParaRPr>
          </a:p>
          <a:p>
            <a:pPr marL="0" indent="0">
              <a:buNone/>
            </a:pPr>
            <a:endParaRPr lang="cs-CZ" sz="2200" dirty="0">
              <a:solidFill>
                <a:srgbClr val="002F2C"/>
              </a:solidFill>
              <a:latin typeface="Helvetica Light"/>
              <a:ea typeface="Calibri"/>
              <a:cs typeface="Calibri"/>
            </a:endParaRPr>
          </a:p>
          <a:p>
            <a:pPr marL="0" indent="0">
              <a:buNone/>
            </a:pPr>
            <a:r>
              <a:rPr lang="cs-CZ" sz="2200" b="1" dirty="0">
                <a:solidFill>
                  <a:srgbClr val="002F2C"/>
                </a:solidFill>
                <a:latin typeface="Helvetica Light"/>
                <a:ea typeface="Calibri"/>
                <a:cs typeface="Calibri"/>
              </a:rPr>
              <a:t>Indikátory</a:t>
            </a:r>
            <a:endParaRPr lang="de-DE" sz="2200" b="1" dirty="0">
              <a:solidFill>
                <a:srgbClr val="002F2C"/>
              </a:solidFill>
              <a:latin typeface="Helvetica Light"/>
              <a:ea typeface="Calibri"/>
              <a:cs typeface="Calibri"/>
            </a:endParaRPr>
          </a:p>
          <a:p>
            <a:pPr marL="342900" indent="-342900"/>
            <a:r>
              <a:rPr lang="de-DE" sz="2200" dirty="0" err="1">
                <a:solidFill>
                  <a:srgbClr val="002F2C"/>
                </a:solidFill>
                <a:latin typeface="Helvetica Light"/>
                <a:ea typeface="Calibri"/>
                <a:cs typeface="Calibri"/>
              </a:rPr>
              <a:t>Kombinují</a:t>
            </a:r>
            <a:r>
              <a:rPr lang="de-DE" sz="2200" dirty="0">
                <a:solidFill>
                  <a:srgbClr val="002F2C"/>
                </a:solidFill>
                <a:latin typeface="Helvetica Light"/>
                <a:ea typeface="Calibri"/>
                <a:cs typeface="Calibri"/>
              </a:rPr>
              <a:t> </a:t>
            </a:r>
            <a:r>
              <a:rPr lang="de-DE" sz="2200" dirty="0" err="1">
                <a:solidFill>
                  <a:srgbClr val="002F2C"/>
                </a:solidFill>
                <a:latin typeface="Helvetica Light"/>
                <a:ea typeface="Calibri"/>
                <a:cs typeface="Calibri"/>
              </a:rPr>
              <a:t>více</a:t>
            </a:r>
            <a:r>
              <a:rPr lang="de-DE" sz="2200" dirty="0">
                <a:solidFill>
                  <a:srgbClr val="002F2C"/>
                </a:solidFill>
                <a:latin typeface="Helvetica Light"/>
                <a:ea typeface="Calibri"/>
                <a:cs typeface="Calibri"/>
              </a:rPr>
              <a:t> </a:t>
            </a:r>
            <a:r>
              <a:rPr lang="de-DE" sz="2200" dirty="0" err="1">
                <a:solidFill>
                  <a:srgbClr val="002F2C"/>
                </a:solidFill>
                <a:latin typeface="Helvetica Light"/>
                <a:ea typeface="Calibri"/>
                <a:cs typeface="Calibri"/>
              </a:rPr>
              <a:t>datových</a:t>
            </a:r>
            <a:r>
              <a:rPr lang="de-DE" sz="2200" dirty="0">
                <a:solidFill>
                  <a:srgbClr val="002F2C"/>
                </a:solidFill>
                <a:latin typeface="Helvetica Light"/>
                <a:ea typeface="Calibri"/>
                <a:cs typeface="Calibri"/>
              </a:rPr>
              <a:t> </a:t>
            </a:r>
            <a:r>
              <a:rPr lang="de-DE" sz="2200" dirty="0" err="1">
                <a:solidFill>
                  <a:srgbClr val="002F2C"/>
                </a:solidFill>
                <a:latin typeface="Helvetica Light"/>
                <a:ea typeface="Calibri"/>
                <a:cs typeface="Calibri"/>
              </a:rPr>
              <a:t>sad</a:t>
            </a:r>
            <a:endParaRPr lang="cs-CZ" sz="2200" dirty="0">
              <a:solidFill>
                <a:srgbClr val="002F2C"/>
              </a:solidFill>
              <a:latin typeface="Helvetica Light"/>
              <a:ea typeface="Calibri"/>
              <a:cs typeface="Calibri"/>
            </a:endParaRPr>
          </a:p>
          <a:p>
            <a:pPr marL="342900" indent="-342900"/>
            <a:r>
              <a:rPr lang="cs-CZ" sz="2200" dirty="0">
                <a:solidFill>
                  <a:srgbClr val="002F2C"/>
                </a:solidFill>
                <a:latin typeface="Helvetica Light"/>
                <a:ea typeface="Calibri"/>
                <a:cs typeface="Calibri"/>
              </a:rPr>
              <a:t>R</a:t>
            </a:r>
            <a:r>
              <a:rPr lang="de-DE" sz="2200" dirty="0" err="1">
                <a:solidFill>
                  <a:srgbClr val="002F2C"/>
                </a:solidFill>
                <a:latin typeface="Helvetica Light"/>
                <a:ea typeface="Calibri"/>
                <a:cs typeface="Calibri"/>
              </a:rPr>
              <a:t>eagují</a:t>
            </a:r>
            <a:r>
              <a:rPr lang="de-DE" sz="2200" dirty="0">
                <a:solidFill>
                  <a:srgbClr val="002F2C"/>
                </a:solidFill>
                <a:latin typeface="Helvetica Light"/>
                <a:ea typeface="Calibri"/>
                <a:cs typeface="Calibri"/>
              </a:rPr>
              <a:t> na </a:t>
            </a:r>
            <a:r>
              <a:rPr lang="de-DE" sz="2200" dirty="0" err="1">
                <a:solidFill>
                  <a:srgbClr val="002F2C"/>
                </a:solidFill>
                <a:latin typeface="Helvetica Light"/>
                <a:ea typeface="Calibri"/>
                <a:cs typeface="Calibri"/>
              </a:rPr>
              <a:t>alespoň</a:t>
            </a:r>
            <a:r>
              <a:rPr lang="de-DE" sz="2200" dirty="0">
                <a:solidFill>
                  <a:srgbClr val="002F2C"/>
                </a:solidFill>
                <a:latin typeface="Helvetica Light"/>
                <a:ea typeface="Calibri"/>
                <a:cs typeface="Calibri"/>
              </a:rPr>
              <a:t> </a:t>
            </a:r>
            <a:r>
              <a:rPr lang="de-DE" sz="2200" dirty="0" err="1">
                <a:solidFill>
                  <a:srgbClr val="002F2C"/>
                </a:solidFill>
                <a:latin typeface="Helvetica Light"/>
                <a:ea typeface="Calibri"/>
                <a:cs typeface="Calibri"/>
              </a:rPr>
              <a:t>jedno</a:t>
            </a:r>
            <a:r>
              <a:rPr lang="de-DE" sz="2200" dirty="0">
                <a:solidFill>
                  <a:srgbClr val="002F2C"/>
                </a:solidFill>
                <a:latin typeface="Helvetica Light"/>
                <a:ea typeface="Calibri"/>
                <a:cs typeface="Calibri"/>
              </a:rPr>
              <a:t> z </a:t>
            </a:r>
            <a:r>
              <a:rPr lang="de-DE" sz="2200" dirty="0" err="1">
                <a:solidFill>
                  <a:srgbClr val="002F2C"/>
                </a:solidFill>
                <a:latin typeface="Helvetica Light"/>
                <a:ea typeface="Calibri"/>
                <a:cs typeface="Calibri"/>
              </a:rPr>
              <a:t>identifikovaných</a:t>
            </a:r>
            <a:r>
              <a:rPr lang="de-DE" sz="2200" dirty="0">
                <a:solidFill>
                  <a:srgbClr val="002F2C"/>
                </a:solidFill>
                <a:latin typeface="Helvetica Light"/>
                <a:ea typeface="Calibri"/>
                <a:cs typeface="Calibri"/>
              </a:rPr>
              <a:t> </a:t>
            </a:r>
            <a:r>
              <a:rPr lang="de-DE" sz="2200" dirty="0" err="1">
                <a:solidFill>
                  <a:srgbClr val="002F2C"/>
                </a:solidFill>
                <a:latin typeface="Helvetica Light"/>
                <a:ea typeface="Calibri"/>
                <a:cs typeface="Calibri"/>
              </a:rPr>
              <a:t>klimatických</a:t>
            </a:r>
            <a:r>
              <a:rPr lang="de-DE" sz="2200" dirty="0">
                <a:solidFill>
                  <a:srgbClr val="002F2C"/>
                </a:solidFill>
                <a:latin typeface="Helvetica Light"/>
                <a:ea typeface="Calibri"/>
                <a:cs typeface="Calibri"/>
              </a:rPr>
              <a:t> </a:t>
            </a:r>
            <a:r>
              <a:rPr lang="de-DE" sz="2200" dirty="0" err="1">
                <a:solidFill>
                  <a:srgbClr val="002F2C"/>
                </a:solidFill>
                <a:latin typeface="Helvetica Light"/>
                <a:ea typeface="Calibri"/>
                <a:cs typeface="Calibri"/>
              </a:rPr>
              <a:t>nebezpečí</a:t>
            </a:r>
            <a:endParaRPr lang="cs-CZ" sz="2200" dirty="0">
              <a:solidFill>
                <a:srgbClr val="002F2C"/>
              </a:solidFill>
              <a:latin typeface="Helvetica Light"/>
              <a:ea typeface="Calibri"/>
              <a:cs typeface="Calibri"/>
            </a:endParaRPr>
          </a:p>
          <a:p>
            <a:pPr marL="342900" indent="-342900"/>
            <a:r>
              <a:rPr lang="cs-CZ" sz="2200" dirty="0">
                <a:solidFill>
                  <a:srgbClr val="002F2C"/>
                </a:solidFill>
                <a:latin typeface="Helvetica Light"/>
                <a:ea typeface="Calibri"/>
                <a:cs typeface="Calibri"/>
              </a:rPr>
              <a:t>V</a:t>
            </a:r>
            <a:r>
              <a:rPr lang="de-DE" sz="2200" dirty="0" err="1">
                <a:solidFill>
                  <a:srgbClr val="002F2C"/>
                </a:solidFill>
                <a:latin typeface="Helvetica Light"/>
                <a:ea typeface="Calibri"/>
                <a:cs typeface="Calibri"/>
              </a:rPr>
              <a:t>ztahují</a:t>
            </a:r>
            <a:r>
              <a:rPr lang="de-DE" sz="2200" dirty="0">
                <a:solidFill>
                  <a:srgbClr val="002F2C"/>
                </a:solidFill>
                <a:latin typeface="Helvetica Light"/>
                <a:ea typeface="Calibri"/>
                <a:cs typeface="Calibri"/>
              </a:rPr>
              <a:t> se k </a:t>
            </a:r>
            <a:r>
              <a:rPr lang="de-DE" sz="2200" dirty="0" err="1">
                <a:solidFill>
                  <a:srgbClr val="002F2C"/>
                </a:solidFill>
                <a:latin typeface="Helvetica Light"/>
                <a:ea typeface="Calibri"/>
                <a:cs typeface="Calibri"/>
              </a:rPr>
              <a:t>opatřením</a:t>
            </a:r>
            <a:r>
              <a:rPr lang="de-DE" sz="2200" dirty="0">
                <a:solidFill>
                  <a:srgbClr val="002F2C"/>
                </a:solidFill>
                <a:latin typeface="Helvetica Light"/>
                <a:ea typeface="Calibri"/>
                <a:cs typeface="Calibri"/>
              </a:rPr>
              <a:t> pro adaptační </a:t>
            </a:r>
            <a:r>
              <a:rPr lang="de-DE" sz="2200" dirty="0" err="1">
                <a:solidFill>
                  <a:srgbClr val="002F2C"/>
                </a:solidFill>
                <a:latin typeface="Helvetica Light"/>
                <a:ea typeface="Calibri"/>
                <a:cs typeface="Calibri"/>
              </a:rPr>
              <a:t>kapacitu</a:t>
            </a:r>
            <a:r>
              <a:rPr lang="de-DE" sz="2200" dirty="0">
                <a:solidFill>
                  <a:srgbClr val="002F2C"/>
                </a:solidFill>
                <a:latin typeface="Helvetica Light"/>
                <a:ea typeface="Calibri"/>
                <a:cs typeface="Calibri"/>
              </a:rPr>
              <a:t>, </a:t>
            </a:r>
            <a:r>
              <a:rPr lang="de-DE" sz="2200" dirty="0" err="1">
                <a:solidFill>
                  <a:srgbClr val="002F2C"/>
                </a:solidFill>
                <a:latin typeface="Helvetica Light"/>
                <a:ea typeface="Calibri"/>
                <a:cs typeface="Calibri"/>
              </a:rPr>
              <a:t>expozici</a:t>
            </a:r>
            <a:r>
              <a:rPr lang="de-DE" sz="2200" dirty="0">
                <a:solidFill>
                  <a:srgbClr val="002F2C"/>
                </a:solidFill>
                <a:latin typeface="Helvetica Light"/>
                <a:ea typeface="Calibri"/>
                <a:cs typeface="Calibri"/>
              </a:rPr>
              <a:t> a/</a:t>
            </a:r>
            <a:r>
              <a:rPr lang="de-DE" sz="2200" dirty="0" err="1">
                <a:solidFill>
                  <a:srgbClr val="002F2C"/>
                </a:solidFill>
                <a:latin typeface="Helvetica Light"/>
                <a:ea typeface="Calibri"/>
                <a:cs typeface="Calibri"/>
              </a:rPr>
              <a:t>nebo</a:t>
            </a:r>
            <a:r>
              <a:rPr lang="de-DE" sz="2200" dirty="0">
                <a:solidFill>
                  <a:srgbClr val="002F2C"/>
                </a:solidFill>
                <a:latin typeface="Helvetica Light"/>
                <a:ea typeface="Calibri"/>
                <a:cs typeface="Calibri"/>
              </a:rPr>
              <a:t> </a:t>
            </a:r>
            <a:r>
              <a:rPr lang="de-DE" sz="2200" dirty="0" err="1">
                <a:solidFill>
                  <a:srgbClr val="002F2C"/>
                </a:solidFill>
                <a:latin typeface="Helvetica Light"/>
                <a:ea typeface="Calibri"/>
                <a:cs typeface="Calibri"/>
              </a:rPr>
              <a:t>citlivost</a:t>
            </a:r>
            <a:endParaRPr lang="de-DE" sz="2200" dirty="0">
              <a:solidFill>
                <a:srgbClr val="002F2C"/>
              </a:solidFill>
              <a:latin typeface="Helvetica Light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17366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13007-52B7-96E1-82F3-B1BD131CA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Příklady indikátorů</a:t>
            </a:r>
            <a:endParaRPr lang="fi-FI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15A0A8-9BDF-E2CE-E178-68BB7C204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Footer title</a:t>
            </a:r>
            <a:endParaRPr lang="fr-FR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56AF4F-1BFE-B607-D46E-49A17F4BD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E0D6A-447D-C244-A023-753E8EE8976B}" type="slidenum">
              <a:rPr lang="fr-FR" smtClean="0"/>
              <a:t>23</a:t>
            </a:fld>
            <a:endParaRPr lang="fr-FR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177A3030-A824-970D-AAAE-FC642AEFE6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9FDB348-5069-A01B-7D9F-EFE14DC3B1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" y="1480782"/>
            <a:ext cx="12128500" cy="485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5078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C59F8D-C789-20AA-440F-123581DE6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ea typeface="Calibri"/>
                <a:cs typeface="Calibri"/>
              </a:rPr>
              <a:t>Katalog indikátorů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EE55294-0BE2-2E14-78EA-09800B12E5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>
                <a:latin typeface="Helvetica Light"/>
                <a:ea typeface="Calibri"/>
                <a:cs typeface="Calibri"/>
              </a:rPr>
              <a:t>V průběhu implementačního workshopu byla mezi účastníky diskutována struktura katalogu.</a:t>
            </a:r>
          </a:p>
          <a:p>
            <a:pPr marL="0" indent="0">
              <a:buNone/>
            </a:pPr>
            <a:r>
              <a:rPr lang="de-DE" dirty="0" err="1">
                <a:latin typeface="Helvetica Light"/>
                <a:ea typeface="Calibri"/>
                <a:cs typeface="Calibri"/>
              </a:rPr>
              <a:t>Účelem</a:t>
            </a:r>
            <a:r>
              <a:rPr lang="de-DE" dirty="0">
                <a:latin typeface="Helvetica Light"/>
                <a:ea typeface="Calibri"/>
                <a:cs typeface="Calibri"/>
              </a:rPr>
              <a:t> </a:t>
            </a:r>
            <a:r>
              <a:rPr lang="cs-CZ" dirty="0">
                <a:latin typeface="Helvetica Light"/>
                <a:ea typeface="Calibri"/>
                <a:cs typeface="Calibri"/>
              </a:rPr>
              <a:t>bylo</a:t>
            </a:r>
            <a:r>
              <a:rPr lang="de-DE" dirty="0">
                <a:latin typeface="Helvetica Light"/>
                <a:ea typeface="Calibri"/>
                <a:cs typeface="Calibri"/>
              </a:rPr>
              <a:t> </a:t>
            </a:r>
            <a:r>
              <a:rPr lang="de-DE" dirty="0" err="1">
                <a:latin typeface="Helvetica Light"/>
                <a:ea typeface="Calibri"/>
                <a:cs typeface="Calibri"/>
              </a:rPr>
              <a:t>ukázat</a:t>
            </a:r>
            <a:r>
              <a:rPr lang="de-DE" dirty="0">
                <a:latin typeface="Helvetica Light"/>
                <a:ea typeface="Calibri"/>
                <a:cs typeface="Calibri"/>
              </a:rPr>
              <a:t>, </a:t>
            </a:r>
            <a:r>
              <a:rPr lang="de-DE" dirty="0" err="1">
                <a:latin typeface="Helvetica Light"/>
                <a:ea typeface="Calibri"/>
                <a:cs typeface="Calibri"/>
              </a:rPr>
              <a:t>jak</a:t>
            </a:r>
            <a:r>
              <a:rPr lang="de-DE" dirty="0">
                <a:latin typeface="Helvetica Light"/>
                <a:ea typeface="Calibri"/>
                <a:cs typeface="Calibri"/>
              </a:rPr>
              <a:t> </a:t>
            </a:r>
            <a:r>
              <a:rPr lang="de-DE" dirty="0" err="1">
                <a:latin typeface="Helvetica Light"/>
                <a:ea typeface="Calibri"/>
                <a:cs typeface="Calibri"/>
              </a:rPr>
              <a:t>by</a:t>
            </a:r>
            <a:r>
              <a:rPr lang="de-DE" dirty="0">
                <a:latin typeface="Helvetica Light"/>
                <a:ea typeface="Calibri"/>
                <a:cs typeface="Calibri"/>
              </a:rPr>
              <a:t> </a:t>
            </a:r>
            <a:r>
              <a:rPr lang="de-DE" dirty="0" err="1">
                <a:latin typeface="Helvetica Light"/>
                <a:ea typeface="Calibri"/>
                <a:cs typeface="Calibri"/>
              </a:rPr>
              <a:t>organizace</a:t>
            </a:r>
            <a:r>
              <a:rPr lang="de-DE" dirty="0">
                <a:latin typeface="Helvetica Light"/>
                <a:ea typeface="Calibri"/>
                <a:cs typeface="Calibri"/>
              </a:rPr>
              <a:t> </a:t>
            </a:r>
            <a:r>
              <a:rPr lang="de-DE" dirty="0" err="1">
                <a:latin typeface="Helvetica Light"/>
                <a:ea typeface="Calibri"/>
                <a:cs typeface="Calibri"/>
              </a:rPr>
              <a:t>mohla</a:t>
            </a:r>
            <a:r>
              <a:rPr lang="de-DE" dirty="0">
                <a:latin typeface="Helvetica Light"/>
                <a:ea typeface="Calibri"/>
                <a:cs typeface="Calibri"/>
              </a:rPr>
              <a:t> </a:t>
            </a:r>
            <a:r>
              <a:rPr lang="de-DE" dirty="0" err="1">
                <a:latin typeface="Helvetica Light"/>
                <a:ea typeface="Calibri"/>
                <a:cs typeface="Calibri"/>
              </a:rPr>
              <a:t>fungovat</a:t>
            </a:r>
            <a:r>
              <a:rPr lang="de-DE" dirty="0">
                <a:latin typeface="Helvetica Light"/>
                <a:ea typeface="Calibri"/>
                <a:cs typeface="Calibri"/>
              </a:rPr>
              <a:t>. </a:t>
            </a:r>
            <a:r>
              <a:rPr lang="de-DE" dirty="0" err="1">
                <a:latin typeface="Helvetica Light"/>
                <a:ea typeface="Calibri"/>
                <a:cs typeface="Calibri"/>
              </a:rPr>
              <a:t>Výsledky</a:t>
            </a:r>
            <a:r>
              <a:rPr lang="de-DE" dirty="0">
                <a:latin typeface="Helvetica Light"/>
                <a:ea typeface="Calibri"/>
                <a:cs typeface="Calibri"/>
              </a:rPr>
              <a:t> </a:t>
            </a:r>
            <a:r>
              <a:rPr lang="de-DE" dirty="0" err="1">
                <a:latin typeface="Helvetica Light"/>
                <a:ea typeface="Calibri"/>
                <a:cs typeface="Calibri"/>
              </a:rPr>
              <a:t>workshopu</a:t>
            </a:r>
            <a:r>
              <a:rPr lang="de-DE" dirty="0">
                <a:latin typeface="Helvetica Light"/>
                <a:ea typeface="Calibri"/>
                <a:cs typeface="Calibri"/>
              </a:rPr>
              <a:t> </a:t>
            </a:r>
            <a:r>
              <a:rPr lang="cs-CZ" dirty="0">
                <a:latin typeface="Helvetica Light"/>
                <a:ea typeface="Calibri"/>
                <a:cs typeface="Calibri"/>
              </a:rPr>
              <a:t>byly</a:t>
            </a:r>
            <a:r>
              <a:rPr lang="de-DE" dirty="0">
                <a:latin typeface="Helvetica Light"/>
                <a:ea typeface="Calibri"/>
                <a:cs typeface="Calibri"/>
              </a:rPr>
              <a:t> </a:t>
            </a:r>
            <a:r>
              <a:rPr lang="de-DE" dirty="0" err="1">
                <a:latin typeface="Helvetica Light"/>
                <a:ea typeface="Calibri"/>
                <a:cs typeface="Calibri"/>
              </a:rPr>
              <a:t>použity</a:t>
            </a:r>
            <a:r>
              <a:rPr lang="de-DE" dirty="0">
                <a:latin typeface="Helvetica Light"/>
                <a:ea typeface="Calibri"/>
                <a:cs typeface="Calibri"/>
              </a:rPr>
              <a:t> k </a:t>
            </a:r>
            <a:r>
              <a:rPr lang="de-DE" dirty="0" err="1">
                <a:latin typeface="Helvetica Light"/>
                <a:ea typeface="Calibri"/>
                <a:cs typeface="Calibri"/>
              </a:rPr>
              <a:t>vytvoření</a:t>
            </a:r>
            <a:r>
              <a:rPr lang="de-DE" dirty="0">
                <a:latin typeface="Helvetica Light"/>
                <a:ea typeface="Calibri"/>
                <a:cs typeface="Calibri"/>
              </a:rPr>
              <a:t> </a:t>
            </a:r>
            <a:r>
              <a:rPr lang="cs-CZ" dirty="0">
                <a:latin typeface="Helvetica Light"/>
                <a:ea typeface="Calibri"/>
                <a:cs typeface="Calibri"/>
              </a:rPr>
              <a:t>současného vzhledu</a:t>
            </a:r>
            <a:r>
              <a:rPr lang="de-DE" dirty="0">
                <a:latin typeface="Helvetica Light"/>
                <a:ea typeface="Calibri"/>
                <a:cs typeface="Calibri"/>
              </a:rPr>
              <a:t> </a:t>
            </a:r>
            <a:r>
              <a:rPr lang="de-DE" dirty="0" err="1">
                <a:latin typeface="Helvetica Light"/>
                <a:ea typeface="Calibri"/>
                <a:cs typeface="Calibri"/>
              </a:rPr>
              <a:t>katalogu</a:t>
            </a:r>
            <a:r>
              <a:rPr lang="de-DE" dirty="0">
                <a:latin typeface="Helvetica Light"/>
                <a:ea typeface="Calibri"/>
                <a:cs typeface="Calibri"/>
              </a:rPr>
              <a:t>. </a:t>
            </a:r>
            <a:endParaRPr lang="cs-CZ" dirty="0">
              <a:latin typeface="Helvetica Light"/>
              <a:ea typeface="Calibri"/>
              <a:cs typeface="Calibri"/>
            </a:endParaRPr>
          </a:p>
          <a:p>
            <a:pPr marL="0" indent="0">
              <a:buNone/>
            </a:pPr>
            <a:r>
              <a:rPr lang="de-DE" dirty="0">
                <a:latin typeface="Helvetica Light"/>
                <a:ea typeface="Calibri"/>
                <a:cs typeface="Calibri"/>
              </a:rPr>
              <a:t>V </a:t>
            </a:r>
            <a:r>
              <a:rPr lang="de-DE" dirty="0" err="1">
                <a:latin typeface="Helvetica Light"/>
                <a:ea typeface="Calibri"/>
                <a:cs typeface="Calibri"/>
              </a:rPr>
              <a:t>budoucnu</a:t>
            </a:r>
            <a:r>
              <a:rPr lang="de-DE" dirty="0">
                <a:latin typeface="Helvetica Light"/>
                <a:ea typeface="Calibri"/>
                <a:cs typeface="Calibri"/>
              </a:rPr>
              <a:t> </a:t>
            </a:r>
            <a:r>
              <a:rPr lang="de-DE" dirty="0" err="1">
                <a:latin typeface="Helvetica Light"/>
                <a:ea typeface="Calibri"/>
                <a:cs typeface="Calibri"/>
              </a:rPr>
              <a:t>může</a:t>
            </a:r>
            <a:r>
              <a:rPr lang="de-DE" dirty="0">
                <a:latin typeface="Helvetica Light"/>
                <a:ea typeface="Calibri"/>
                <a:cs typeface="Calibri"/>
              </a:rPr>
              <a:t> </a:t>
            </a:r>
            <a:r>
              <a:rPr lang="de-DE" dirty="0" err="1">
                <a:latin typeface="Helvetica Light"/>
                <a:ea typeface="Calibri"/>
                <a:cs typeface="Calibri"/>
              </a:rPr>
              <a:t>být</a:t>
            </a:r>
            <a:r>
              <a:rPr lang="de-DE" dirty="0">
                <a:latin typeface="Helvetica Light"/>
                <a:ea typeface="Calibri"/>
                <a:cs typeface="Calibri"/>
              </a:rPr>
              <a:t> </a:t>
            </a:r>
            <a:r>
              <a:rPr lang="de-DE" dirty="0" err="1">
                <a:latin typeface="Helvetica Light"/>
                <a:ea typeface="Calibri"/>
                <a:cs typeface="Calibri"/>
              </a:rPr>
              <a:t>katalog</a:t>
            </a:r>
            <a:r>
              <a:rPr lang="de-DE" dirty="0">
                <a:latin typeface="Helvetica Light"/>
                <a:ea typeface="Calibri"/>
                <a:cs typeface="Calibri"/>
              </a:rPr>
              <a:t> </a:t>
            </a:r>
            <a:r>
              <a:rPr lang="de-DE" dirty="0" err="1">
                <a:latin typeface="Helvetica Light"/>
                <a:ea typeface="Calibri"/>
                <a:cs typeface="Calibri"/>
              </a:rPr>
              <a:t>upraven</a:t>
            </a:r>
            <a:r>
              <a:rPr lang="de-DE" dirty="0">
                <a:latin typeface="Helvetica Light"/>
                <a:ea typeface="Calibri"/>
                <a:cs typeface="Calibri"/>
              </a:rPr>
              <a:t> </a:t>
            </a:r>
            <a:r>
              <a:rPr lang="de-DE" dirty="0" err="1">
                <a:latin typeface="Helvetica Light"/>
                <a:ea typeface="Calibri"/>
                <a:cs typeface="Calibri"/>
              </a:rPr>
              <a:t>tak</a:t>
            </a:r>
            <a:r>
              <a:rPr lang="de-DE" dirty="0">
                <a:latin typeface="Helvetica Light"/>
                <a:ea typeface="Calibri"/>
                <a:cs typeface="Calibri"/>
              </a:rPr>
              <a:t>, </a:t>
            </a:r>
            <a:r>
              <a:rPr lang="de-DE" dirty="0" err="1">
                <a:latin typeface="Helvetica Light"/>
                <a:ea typeface="Calibri"/>
                <a:cs typeface="Calibri"/>
              </a:rPr>
              <a:t>aby</a:t>
            </a:r>
            <a:r>
              <a:rPr lang="de-DE" dirty="0">
                <a:latin typeface="Helvetica Light"/>
                <a:ea typeface="Calibri"/>
                <a:cs typeface="Calibri"/>
              </a:rPr>
              <a:t> </a:t>
            </a:r>
            <a:r>
              <a:rPr lang="de-DE" dirty="0" err="1">
                <a:latin typeface="Helvetica Light"/>
                <a:ea typeface="Calibri"/>
                <a:cs typeface="Calibri"/>
              </a:rPr>
              <a:t>zahrnoval</a:t>
            </a:r>
            <a:r>
              <a:rPr lang="de-DE" dirty="0">
                <a:latin typeface="Helvetica Light"/>
                <a:ea typeface="Calibri"/>
                <a:cs typeface="Calibri"/>
              </a:rPr>
              <a:t> </a:t>
            </a:r>
            <a:r>
              <a:rPr lang="de-DE" b="1" dirty="0" err="1">
                <a:latin typeface="Helvetica Light"/>
                <a:ea typeface="Calibri"/>
                <a:cs typeface="Calibri"/>
              </a:rPr>
              <a:t>specifické</a:t>
            </a:r>
            <a:r>
              <a:rPr lang="de-DE" b="1" dirty="0">
                <a:latin typeface="Helvetica Light"/>
                <a:ea typeface="Calibri"/>
                <a:cs typeface="Calibri"/>
              </a:rPr>
              <a:t> místní </a:t>
            </a:r>
            <a:r>
              <a:rPr lang="de-DE" b="1" dirty="0" err="1">
                <a:latin typeface="Helvetica Light"/>
                <a:ea typeface="Calibri"/>
                <a:cs typeface="Calibri"/>
              </a:rPr>
              <a:t>zdroje</a:t>
            </a:r>
            <a:r>
              <a:rPr lang="de-DE" b="1" dirty="0">
                <a:latin typeface="Helvetica Light"/>
                <a:ea typeface="Calibri"/>
                <a:cs typeface="Calibri"/>
              </a:rPr>
              <a:t> dat</a:t>
            </a:r>
            <a:r>
              <a:rPr lang="de-DE" dirty="0">
                <a:latin typeface="Helvetica Light"/>
                <a:ea typeface="Calibri"/>
                <a:cs typeface="Calibri"/>
              </a:rPr>
              <a:t>.</a:t>
            </a:r>
          </a:p>
          <a:p>
            <a:pPr marL="0" indent="0">
              <a:buNone/>
            </a:pPr>
            <a:endParaRPr lang="cs-CZ" dirty="0">
              <a:latin typeface="Helvetica Light"/>
              <a:ea typeface="Calibri"/>
              <a:cs typeface="Calibri"/>
            </a:endParaRPr>
          </a:p>
          <a:p>
            <a:pPr marL="0" indent="0">
              <a:buNone/>
            </a:pPr>
            <a:r>
              <a:rPr lang="cs-CZ" dirty="0">
                <a:latin typeface="Helvetica Light"/>
                <a:ea typeface="Calibri"/>
                <a:cs typeface="Calibri"/>
              </a:rPr>
              <a:t>Katalog</a:t>
            </a:r>
            <a:r>
              <a:rPr lang="de-DE" dirty="0">
                <a:latin typeface="Helvetica Light"/>
                <a:ea typeface="Calibri"/>
                <a:cs typeface="Calibri"/>
              </a:rPr>
              <a:t>:</a:t>
            </a:r>
          </a:p>
          <a:p>
            <a:r>
              <a:rPr lang="cs-CZ" dirty="0">
                <a:latin typeface="Helvetica Light"/>
                <a:ea typeface="Calibri"/>
                <a:cs typeface="Calibri"/>
              </a:rPr>
              <a:t>S</a:t>
            </a:r>
            <a:r>
              <a:rPr lang="de-DE" dirty="0" err="1">
                <a:latin typeface="Helvetica Light"/>
                <a:ea typeface="Calibri"/>
                <a:cs typeface="Calibri"/>
              </a:rPr>
              <a:t>hromažďuje</a:t>
            </a:r>
            <a:r>
              <a:rPr lang="de-DE" dirty="0">
                <a:latin typeface="Helvetica Light"/>
                <a:ea typeface="Calibri"/>
                <a:cs typeface="Calibri"/>
              </a:rPr>
              <a:t> </a:t>
            </a:r>
            <a:r>
              <a:rPr lang="de-DE" dirty="0" err="1">
                <a:latin typeface="Helvetica Light"/>
                <a:ea typeface="Calibri"/>
                <a:cs typeface="Calibri"/>
              </a:rPr>
              <a:t>všechny</a:t>
            </a:r>
            <a:r>
              <a:rPr lang="de-DE" dirty="0">
                <a:latin typeface="Helvetica Light"/>
                <a:ea typeface="Calibri"/>
                <a:cs typeface="Calibri"/>
              </a:rPr>
              <a:t> </a:t>
            </a:r>
            <a:r>
              <a:rPr lang="cs-CZ" dirty="0">
                <a:latin typeface="Helvetica Light"/>
                <a:ea typeface="Calibri"/>
                <a:cs typeface="Calibri"/>
              </a:rPr>
              <a:t>indikátory </a:t>
            </a:r>
            <a:r>
              <a:rPr lang="de-DE" dirty="0">
                <a:latin typeface="Helvetica Light"/>
                <a:ea typeface="Calibri"/>
                <a:cs typeface="Calibri"/>
              </a:rPr>
              <a:t>a </a:t>
            </a:r>
            <a:r>
              <a:rPr lang="de-DE" dirty="0" err="1">
                <a:latin typeface="Helvetica Light"/>
                <a:ea typeface="Calibri"/>
                <a:cs typeface="Calibri"/>
              </a:rPr>
              <a:t>umožňuje</a:t>
            </a:r>
            <a:r>
              <a:rPr lang="de-DE" dirty="0">
                <a:latin typeface="Helvetica Light"/>
                <a:ea typeface="Calibri"/>
                <a:cs typeface="Calibri"/>
              </a:rPr>
              <a:t> </a:t>
            </a:r>
            <a:r>
              <a:rPr lang="de-DE" dirty="0" err="1">
                <a:latin typeface="Helvetica Light"/>
                <a:ea typeface="Calibri"/>
                <a:cs typeface="Calibri"/>
              </a:rPr>
              <a:t>jejich</a:t>
            </a:r>
            <a:r>
              <a:rPr lang="de-DE" dirty="0">
                <a:latin typeface="Helvetica Light"/>
                <a:ea typeface="Calibri"/>
                <a:cs typeface="Calibri"/>
              </a:rPr>
              <a:t> </a:t>
            </a:r>
            <a:r>
              <a:rPr lang="de-DE" dirty="0" err="1">
                <a:latin typeface="Helvetica Light"/>
                <a:ea typeface="Calibri"/>
                <a:cs typeface="Calibri"/>
              </a:rPr>
              <a:t>třídění</a:t>
            </a:r>
            <a:r>
              <a:rPr lang="de-DE" dirty="0">
                <a:latin typeface="Helvetica Light"/>
                <a:ea typeface="Calibri"/>
                <a:cs typeface="Calibri"/>
              </a:rPr>
              <a:t> a </a:t>
            </a:r>
            <a:r>
              <a:rPr lang="de-DE" dirty="0" err="1">
                <a:latin typeface="Helvetica Light"/>
                <a:ea typeface="Calibri"/>
                <a:cs typeface="Calibri"/>
              </a:rPr>
              <a:t>filtrování</a:t>
            </a:r>
            <a:endParaRPr lang="cs-CZ" dirty="0">
              <a:latin typeface="Helvetica Light"/>
              <a:ea typeface="Calibri"/>
              <a:cs typeface="Calibri"/>
            </a:endParaRPr>
          </a:p>
          <a:p>
            <a:r>
              <a:rPr lang="de-DE" dirty="0" err="1">
                <a:latin typeface="Helvetica Light"/>
                <a:ea typeface="Calibri"/>
                <a:cs typeface="Calibri"/>
              </a:rPr>
              <a:t>Umožňuje</a:t>
            </a:r>
            <a:r>
              <a:rPr lang="de-DE" dirty="0">
                <a:latin typeface="Helvetica Light"/>
                <a:ea typeface="Calibri"/>
                <a:cs typeface="Calibri"/>
              </a:rPr>
              <a:t> </a:t>
            </a:r>
            <a:r>
              <a:rPr lang="de-DE" dirty="0" err="1">
                <a:latin typeface="Helvetica Light"/>
                <a:ea typeface="Calibri"/>
                <a:cs typeface="Calibri"/>
              </a:rPr>
              <a:t>zobrazit</a:t>
            </a:r>
            <a:r>
              <a:rPr lang="de-DE" dirty="0">
                <a:latin typeface="Helvetica Light"/>
                <a:ea typeface="Calibri"/>
                <a:cs typeface="Calibri"/>
              </a:rPr>
              <a:t> </a:t>
            </a:r>
            <a:r>
              <a:rPr lang="de-DE" dirty="0" err="1">
                <a:latin typeface="Helvetica Light"/>
                <a:ea typeface="Calibri"/>
                <a:cs typeface="Calibri"/>
              </a:rPr>
              <a:t>navrhované</a:t>
            </a:r>
            <a:r>
              <a:rPr lang="de-DE" dirty="0">
                <a:latin typeface="Helvetica Light"/>
                <a:ea typeface="Calibri"/>
                <a:cs typeface="Calibri"/>
              </a:rPr>
              <a:t> </a:t>
            </a:r>
            <a:r>
              <a:rPr lang="de-DE" dirty="0" err="1">
                <a:latin typeface="Helvetica Light"/>
                <a:ea typeface="Calibri"/>
                <a:cs typeface="Calibri"/>
              </a:rPr>
              <a:t>typy</a:t>
            </a:r>
            <a:r>
              <a:rPr lang="de-DE" dirty="0">
                <a:latin typeface="Helvetica Light"/>
                <a:ea typeface="Calibri"/>
                <a:cs typeface="Calibri"/>
              </a:rPr>
              <a:t> dat</a:t>
            </a:r>
            <a:endParaRPr lang="cs-CZ" dirty="0">
              <a:latin typeface="Helvetica Light"/>
              <a:ea typeface="Calibri"/>
              <a:cs typeface="Calibri"/>
            </a:endParaRPr>
          </a:p>
          <a:p>
            <a:endParaRPr lang="de-DE" dirty="0">
              <a:latin typeface="Helvetica Light"/>
              <a:ea typeface="Calibri"/>
              <a:cs typeface="Calibri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89F6E38-FE0C-EF9F-88C4-128CF2766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Footer title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91848C4-B29B-65D6-1E70-8F1A315C1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E0D6A-447D-C244-A023-753E8EE8976B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89062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D400F-8738-DF89-FF2A-847CE67A3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Nástroje v projektu</a:t>
            </a:r>
            <a:r>
              <a:rPr lang="en-DE" dirty="0"/>
              <a:t> VALORADA</a:t>
            </a:r>
            <a:endParaRPr lang="de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CC16D2-3202-55AA-5D74-2CF378D0E3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827" y="1458410"/>
            <a:ext cx="10914346" cy="4734045"/>
          </a:xfrm>
        </p:spPr>
        <p:txBody>
          <a:bodyPr>
            <a:normAutofit/>
          </a:bodyPr>
          <a:lstStyle/>
          <a:p>
            <a:r>
              <a:rPr lang="de-DE" sz="2400" dirty="0" err="1">
                <a:solidFill>
                  <a:srgbClr val="002F2C"/>
                </a:solidFill>
                <a:latin typeface="Helvetica Light"/>
                <a:ea typeface="+mn-lt"/>
                <a:cs typeface="+mn-lt"/>
              </a:rPr>
              <a:t>Nástroje</a:t>
            </a:r>
            <a:r>
              <a:rPr lang="de-DE" sz="2400" dirty="0">
                <a:solidFill>
                  <a:srgbClr val="002F2C"/>
                </a:solidFill>
                <a:latin typeface="Helvetica Light"/>
                <a:ea typeface="+mn-lt"/>
                <a:cs typeface="+mn-lt"/>
              </a:rPr>
              <a:t> </a:t>
            </a:r>
            <a:r>
              <a:rPr lang="de-DE" sz="2400" dirty="0" err="1">
                <a:solidFill>
                  <a:srgbClr val="002F2C"/>
                </a:solidFill>
                <a:latin typeface="Helvetica Light"/>
                <a:ea typeface="+mn-lt"/>
                <a:cs typeface="+mn-lt"/>
              </a:rPr>
              <a:t>pomáhají</a:t>
            </a:r>
            <a:r>
              <a:rPr lang="de-DE" sz="2400" dirty="0">
                <a:solidFill>
                  <a:srgbClr val="002F2C"/>
                </a:solidFill>
                <a:latin typeface="Helvetica Light"/>
                <a:ea typeface="+mn-lt"/>
                <a:cs typeface="+mn-lt"/>
              </a:rPr>
              <a:t> </a:t>
            </a:r>
            <a:r>
              <a:rPr lang="de-DE" sz="2400" dirty="0" err="1">
                <a:solidFill>
                  <a:srgbClr val="002F2C"/>
                </a:solidFill>
                <a:latin typeface="Helvetica Light"/>
                <a:ea typeface="+mn-lt"/>
                <a:cs typeface="+mn-lt"/>
              </a:rPr>
              <a:t>vizualizovat</a:t>
            </a:r>
            <a:r>
              <a:rPr lang="de-DE" sz="2400" dirty="0">
                <a:solidFill>
                  <a:srgbClr val="002F2C"/>
                </a:solidFill>
                <a:latin typeface="Helvetica Light"/>
                <a:ea typeface="+mn-lt"/>
                <a:cs typeface="+mn-lt"/>
              </a:rPr>
              <a:t> </a:t>
            </a:r>
            <a:r>
              <a:rPr lang="cs-CZ" sz="2400" dirty="0">
                <a:solidFill>
                  <a:srgbClr val="002F2C"/>
                </a:solidFill>
                <a:latin typeface="Helvetica Light"/>
                <a:ea typeface="+mn-lt"/>
                <a:cs typeface="+mn-lt"/>
              </a:rPr>
              <a:t>indikátory</a:t>
            </a:r>
            <a:r>
              <a:rPr lang="de-DE" sz="2400" dirty="0">
                <a:solidFill>
                  <a:srgbClr val="002F2C"/>
                </a:solidFill>
                <a:latin typeface="Helvetica Light"/>
                <a:ea typeface="+mn-lt"/>
                <a:cs typeface="+mn-lt"/>
              </a:rPr>
              <a:t> a </a:t>
            </a:r>
            <a:r>
              <a:rPr lang="de-DE" sz="2400" dirty="0" err="1">
                <a:solidFill>
                  <a:srgbClr val="002F2C"/>
                </a:solidFill>
                <a:latin typeface="Helvetica Light"/>
                <a:ea typeface="+mn-lt"/>
                <a:cs typeface="+mn-lt"/>
              </a:rPr>
              <a:t>potřebují</a:t>
            </a:r>
            <a:r>
              <a:rPr lang="de-DE" sz="2400" dirty="0">
                <a:solidFill>
                  <a:srgbClr val="002F2C"/>
                </a:solidFill>
                <a:latin typeface="Helvetica Light"/>
                <a:ea typeface="+mn-lt"/>
                <a:cs typeface="+mn-lt"/>
              </a:rPr>
              <a:t> </a:t>
            </a:r>
            <a:r>
              <a:rPr lang="de-DE" sz="2400" dirty="0" err="1">
                <a:solidFill>
                  <a:srgbClr val="002F2C"/>
                </a:solidFill>
                <a:latin typeface="Helvetica Light"/>
                <a:ea typeface="+mn-lt"/>
                <a:cs typeface="+mn-lt"/>
              </a:rPr>
              <a:t>data</a:t>
            </a:r>
            <a:r>
              <a:rPr lang="de-DE" sz="2400" dirty="0">
                <a:solidFill>
                  <a:srgbClr val="002F2C"/>
                </a:solidFill>
                <a:latin typeface="Helvetica Light"/>
                <a:ea typeface="+mn-lt"/>
                <a:cs typeface="+mn-lt"/>
              </a:rPr>
              <a:t>, </a:t>
            </a:r>
            <a:r>
              <a:rPr lang="de-DE" sz="2400" dirty="0" err="1">
                <a:solidFill>
                  <a:srgbClr val="002F2C"/>
                </a:solidFill>
                <a:latin typeface="Helvetica Light"/>
                <a:ea typeface="+mn-lt"/>
                <a:cs typeface="+mn-lt"/>
              </a:rPr>
              <a:t>aby</a:t>
            </a:r>
            <a:r>
              <a:rPr lang="de-DE" sz="2400" dirty="0">
                <a:solidFill>
                  <a:srgbClr val="002F2C"/>
                </a:solidFill>
                <a:latin typeface="Helvetica Light"/>
                <a:ea typeface="+mn-lt"/>
                <a:cs typeface="+mn-lt"/>
              </a:rPr>
              <a:t> </a:t>
            </a:r>
            <a:r>
              <a:rPr lang="de-DE" sz="2400" dirty="0" err="1">
                <a:solidFill>
                  <a:srgbClr val="002F2C"/>
                </a:solidFill>
                <a:latin typeface="Helvetica Light"/>
                <a:ea typeface="+mn-lt"/>
                <a:cs typeface="+mn-lt"/>
              </a:rPr>
              <a:t>mohly</a:t>
            </a:r>
            <a:r>
              <a:rPr lang="de-DE" sz="2400" dirty="0">
                <a:solidFill>
                  <a:srgbClr val="002F2C"/>
                </a:solidFill>
                <a:latin typeface="Helvetica Light"/>
                <a:ea typeface="+mn-lt"/>
                <a:cs typeface="+mn-lt"/>
              </a:rPr>
              <a:t> </a:t>
            </a:r>
            <a:r>
              <a:rPr lang="de-DE" sz="2400" dirty="0" err="1">
                <a:solidFill>
                  <a:srgbClr val="002F2C"/>
                </a:solidFill>
                <a:latin typeface="Helvetica Light"/>
                <a:ea typeface="+mn-lt"/>
                <a:cs typeface="+mn-lt"/>
              </a:rPr>
              <a:t>fungovat</a:t>
            </a:r>
            <a:r>
              <a:rPr lang="de-DE" sz="2400" dirty="0">
                <a:solidFill>
                  <a:srgbClr val="002F2C"/>
                </a:solidFill>
                <a:latin typeface="Helvetica Light"/>
                <a:ea typeface="+mn-lt"/>
                <a:cs typeface="+mn-lt"/>
              </a:rPr>
              <a:t>.</a:t>
            </a:r>
            <a:endParaRPr lang="cs-CZ" sz="2400" dirty="0">
              <a:solidFill>
                <a:srgbClr val="002F2C"/>
              </a:solidFill>
              <a:latin typeface="Helvetica Light"/>
              <a:ea typeface="+mn-lt"/>
              <a:cs typeface="+mn-lt"/>
            </a:endParaRPr>
          </a:p>
          <a:p>
            <a:pPr marL="0" indent="0">
              <a:buNone/>
            </a:pPr>
            <a:endParaRPr lang="cs-CZ" sz="2400" dirty="0">
              <a:solidFill>
                <a:srgbClr val="002F2C"/>
              </a:solidFill>
              <a:latin typeface="Helvetica Light"/>
              <a:ea typeface="+mn-lt"/>
              <a:cs typeface="+mn-lt"/>
            </a:endParaRPr>
          </a:p>
          <a:p>
            <a:r>
              <a:rPr lang="cs-CZ" sz="2400" dirty="0">
                <a:solidFill>
                  <a:srgbClr val="002F2C"/>
                </a:solidFill>
                <a:latin typeface="Helvetica Light"/>
                <a:ea typeface="+mn-lt"/>
                <a:cs typeface="+mn-lt"/>
              </a:rPr>
              <a:t>Na implementačním workshopu byly </a:t>
            </a:r>
            <a:r>
              <a:rPr lang="de-DE" sz="2400" dirty="0" err="1">
                <a:solidFill>
                  <a:srgbClr val="002F2C"/>
                </a:solidFill>
                <a:latin typeface="Helvetica Light"/>
                <a:ea typeface="+mn-lt"/>
                <a:cs typeface="+mn-lt"/>
              </a:rPr>
              <a:t>před</a:t>
            </a:r>
            <a:r>
              <a:rPr lang="cs-CZ" sz="2400" dirty="0">
                <a:solidFill>
                  <a:srgbClr val="002F2C"/>
                </a:solidFill>
                <a:latin typeface="Helvetica Light"/>
                <a:ea typeface="+mn-lt"/>
                <a:cs typeface="+mn-lt"/>
              </a:rPr>
              <a:t>staven</a:t>
            </a:r>
            <a:r>
              <a:rPr lang="de-DE" sz="2400" dirty="0">
                <a:solidFill>
                  <a:srgbClr val="002F2C"/>
                </a:solidFill>
                <a:latin typeface="Helvetica Light"/>
                <a:ea typeface="+mn-lt"/>
                <a:cs typeface="+mn-lt"/>
              </a:rPr>
              <a:t>y </a:t>
            </a:r>
            <a:r>
              <a:rPr lang="de-DE" sz="2400" dirty="0" err="1">
                <a:solidFill>
                  <a:srgbClr val="002F2C"/>
                </a:solidFill>
                <a:latin typeface="Helvetica Light"/>
                <a:ea typeface="+mn-lt"/>
                <a:cs typeface="+mn-lt"/>
              </a:rPr>
              <a:t>příklady</a:t>
            </a:r>
            <a:r>
              <a:rPr lang="de-DE" sz="2400" dirty="0">
                <a:solidFill>
                  <a:srgbClr val="002F2C"/>
                </a:solidFill>
                <a:latin typeface="Helvetica Light"/>
                <a:ea typeface="+mn-lt"/>
                <a:cs typeface="+mn-lt"/>
              </a:rPr>
              <a:t> </a:t>
            </a:r>
            <a:r>
              <a:rPr lang="de-DE" sz="2400" dirty="0" err="1">
                <a:solidFill>
                  <a:srgbClr val="002F2C"/>
                </a:solidFill>
                <a:latin typeface="Helvetica Light"/>
                <a:ea typeface="+mn-lt"/>
                <a:cs typeface="+mn-lt"/>
              </a:rPr>
              <a:t>nástrojů</a:t>
            </a:r>
            <a:r>
              <a:rPr lang="cs-CZ" sz="2400" dirty="0">
                <a:solidFill>
                  <a:srgbClr val="002F2C"/>
                </a:solidFill>
                <a:latin typeface="Helvetica Light"/>
                <a:ea typeface="+mn-lt"/>
                <a:cs typeface="+mn-lt"/>
              </a:rPr>
              <a:t> a jejich možné</a:t>
            </a:r>
            <a:r>
              <a:rPr lang="de-DE" sz="2400" dirty="0">
                <a:solidFill>
                  <a:srgbClr val="002F2C"/>
                </a:solidFill>
                <a:latin typeface="Helvetica Light"/>
                <a:ea typeface="+mn-lt"/>
                <a:cs typeface="+mn-lt"/>
              </a:rPr>
              <a:t> </a:t>
            </a:r>
            <a:r>
              <a:rPr lang="de-DE" sz="2400" dirty="0" err="1">
                <a:solidFill>
                  <a:srgbClr val="002F2C"/>
                </a:solidFill>
                <a:latin typeface="Helvetica Light"/>
                <a:ea typeface="+mn-lt"/>
                <a:cs typeface="+mn-lt"/>
              </a:rPr>
              <a:t>funkce</a:t>
            </a:r>
            <a:r>
              <a:rPr lang="de-DE" sz="2400" dirty="0">
                <a:solidFill>
                  <a:srgbClr val="002F2C"/>
                </a:solidFill>
                <a:latin typeface="Helvetica Light"/>
                <a:ea typeface="+mn-lt"/>
                <a:cs typeface="+mn-lt"/>
              </a:rPr>
              <a:t>.</a:t>
            </a:r>
            <a:endParaRPr lang="cs-CZ" sz="2400" dirty="0">
              <a:solidFill>
                <a:srgbClr val="002F2C"/>
              </a:solidFill>
              <a:latin typeface="Helvetica Light"/>
              <a:ea typeface="+mn-lt"/>
              <a:cs typeface="+mn-lt"/>
            </a:endParaRPr>
          </a:p>
          <a:p>
            <a:endParaRPr lang="cs-CZ" sz="2400" dirty="0">
              <a:solidFill>
                <a:srgbClr val="002F2C"/>
              </a:solidFill>
              <a:latin typeface="Helvetica Light"/>
              <a:ea typeface="+mn-lt"/>
              <a:cs typeface="+mn-lt"/>
            </a:endParaRPr>
          </a:p>
          <a:p>
            <a:r>
              <a:rPr lang="de-DE" sz="2400" dirty="0" err="1">
                <a:solidFill>
                  <a:srgbClr val="002F2C"/>
                </a:solidFill>
                <a:latin typeface="Helvetica Light"/>
                <a:ea typeface="+mn-lt"/>
                <a:cs typeface="+mn-lt"/>
              </a:rPr>
              <a:t>Ověření</a:t>
            </a:r>
            <a:r>
              <a:rPr lang="de-DE" sz="2400" dirty="0">
                <a:solidFill>
                  <a:srgbClr val="002F2C"/>
                </a:solidFill>
                <a:latin typeface="Helvetica Light"/>
                <a:ea typeface="+mn-lt"/>
                <a:cs typeface="+mn-lt"/>
              </a:rPr>
              <a:t> </a:t>
            </a:r>
            <a:r>
              <a:rPr lang="cs-CZ" sz="2400" dirty="0">
                <a:solidFill>
                  <a:srgbClr val="002F2C"/>
                </a:solidFill>
                <a:latin typeface="Helvetica Light"/>
                <a:ea typeface="+mn-lt"/>
                <a:cs typeface="+mn-lt"/>
              </a:rPr>
              <a:t>indikátorů na workshopu</a:t>
            </a:r>
            <a:r>
              <a:rPr lang="de-DE" sz="2400" dirty="0">
                <a:solidFill>
                  <a:srgbClr val="002F2C"/>
                </a:solidFill>
                <a:latin typeface="Helvetica Light"/>
                <a:ea typeface="+mn-lt"/>
                <a:cs typeface="+mn-lt"/>
              </a:rPr>
              <a:t> m</a:t>
            </a:r>
            <a:r>
              <a:rPr lang="cs-CZ" sz="2400" dirty="0" err="1">
                <a:solidFill>
                  <a:srgbClr val="002F2C"/>
                </a:solidFill>
                <a:latin typeface="Helvetica Light"/>
                <a:ea typeface="+mn-lt"/>
                <a:cs typeface="+mn-lt"/>
              </a:rPr>
              <a:t>ělo</a:t>
            </a:r>
            <a:r>
              <a:rPr lang="de-DE" sz="2400" dirty="0">
                <a:solidFill>
                  <a:srgbClr val="002F2C"/>
                </a:solidFill>
                <a:latin typeface="Helvetica Light"/>
                <a:ea typeface="+mn-lt"/>
                <a:cs typeface="+mn-lt"/>
              </a:rPr>
              <a:t> </a:t>
            </a:r>
            <a:r>
              <a:rPr lang="de-DE" sz="2400" dirty="0" err="1">
                <a:solidFill>
                  <a:srgbClr val="002F2C"/>
                </a:solidFill>
                <a:latin typeface="Helvetica Light"/>
                <a:ea typeface="+mn-lt"/>
                <a:cs typeface="+mn-lt"/>
              </a:rPr>
              <a:t>zásadní</a:t>
            </a:r>
            <a:r>
              <a:rPr lang="de-DE" sz="2400" dirty="0">
                <a:solidFill>
                  <a:srgbClr val="002F2C"/>
                </a:solidFill>
                <a:latin typeface="Helvetica Light"/>
                <a:ea typeface="+mn-lt"/>
                <a:cs typeface="+mn-lt"/>
              </a:rPr>
              <a:t> </a:t>
            </a:r>
            <a:r>
              <a:rPr lang="de-DE" sz="2400" dirty="0" err="1">
                <a:solidFill>
                  <a:srgbClr val="002F2C"/>
                </a:solidFill>
                <a:latin typeface="Helvetica Light"/>
                <a:ea typeface="+mn-lt"/>
                <a:cs typeface="+mn-lt"/>
              </a:rPr>
              <a:t>význam</a:t>
            </a:r>
            <a:r>
              <a:rPr lang="de-DE" sz="2400" dirty="0">
                <a:solidFill>
                  <a:srgbClr val="002F2C"/>
                </a:solidFill>
                <a:latin typeface="Helvetica Light"/>
                <a:ea typeface="+mn-lt"/>
                <a:cs typeface="+mn-lt"/>
              </a:rPr>
              <a:t> </a:t>
            </a:r>
            <a:r>
              <a:rPr lang="cs-CZ" sz="2400" dirty="0">
                <a:solidFill>
                  <a:srgbClr val="002F2C"/>
                </a:solidFill>
                <a:latin typeface="Helvetica Light"/>
                <a:ea typeface="+mn-lt"/>
                <a:cs typeface="+mn-lt"/>
              </a:rPr>
              <a:t>pro další návazné kroky pro </a:t>
            </a:r>
            <a:r>
              <a:rPr lang="de-DE" sz="2400" dirty="0" err="1">
                <a:solidFill>
                  <a:srgbClr val="002F2C"/>
                </a:solidFill>
                <a:latin typeface="Helvetica Light"/>
                <a:ea typeface="+mn-lt"/>
                <a:cs typeface="+mn-lt"/>
              </a:rPr>
              <a:t>vývoj</a:t>
            </a:r>
            <a:r>
              <a:rPr lang="cs-CZ" sz="2400" dirty="0">
                <a:solidFill>
                  <a:srgbClr val="002F2C"/>
                </a:solidFill>
                <a:latin typeface="Helvetica Light"/>
                <a:ea typeface="+mn-lt"/>
                <a:cs typeface="+mn-lt"/>
              </a:rPr>
              <a:t> nástrojů.</a:t>
            </a:r>
            <a:endParaRPr lang="de-DE" sz="2400" dirty="0">
              <a:latin typeface="Helvetica Light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78492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D400F-8738-DF89-FF2A-847CE67A3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Nástroje </a:t>
            </a:r>
            <a:r>
              <a:rPr lang="en-DE" dirty="0"/>
              <a:t>VALORADA</a:t>
            </a:r>
            <a:endParaRPr lang="de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CC16D2-3202-55AA-5D74-2CF378D0E3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827" y="1439360"/>
            <a:ext cx="10914346" cy="4734045"/>
          </a:xfrm>
        </p:spPr>
        <p:txBody>
          <a:bodyPr>
            <a:normAutofit/>
          </a:bodyPr>
          <a:lstStyle/>
          <a:p>
            <a:r>
              <a:rPr lang="cs-CZ" sz="2000" dirty="0">
                <a:latin typeface="Helvetica Light"/>
              </a:rPr>
              <a:t>V rámci projektu </a:t>
            </a:r>
            <a:r>
              <a:rPr lang="cs-CZ" sz="2000" dirty="0" err="1">
                <a:latin typeface="Helvetica Light"/>
              </a:rPr>
              <a:t>Valorada</a:t>
            </a:r>
            <a:r>
              <a:rPr lang="cs-CZ" sz="2000" dirty="0">
                <a:latin typeface="Helvetica Light"/>
              </a:rPr>
              <a:t> vznikají </a:t>
            </a:r>
            <a:r>
              <a:rPr lang="cs-CZ" sz="2000" b="1" dirty="0">
                <a:latin typeface="Helvetica Light"/>
              </a:rPr>
              <a:t>nástroje, které</a:t>
            </a:r>
            <a:r>
              <a:rPr lang="cs-CZ" sz="2000" dirty="0">
                <a:latin typeface="Helvetica Light"/>
              </a:rPr>
              <a:t> umožňují přijímat různé typy dat z různých zdrojů (klimatická a </a:t>
            </a:r>
            <a:r>
              <a:rPr lang="cs-CZ" sz="2000" dirty="0" err="1">
                <a:latin typeface="Helvetica Light"/>
              </a:rPr>
              <a:t>neklimatická</a:t>
            </a:r>
            <a:r>
              <a:rPr lang="cs-CZ" sz="2000" dirty="0">
                <a:latin typeface="Helvetica Light"/>
              </a:rPr>
              <a:t> data) a používat tyto soubory dat pro výpočet a vizualizaci hodnot </a:t>
            </a:r>
            <a:r>
              <a:rPr lang="cs-CZ" sz="2000" b="1" dirty="0">
                <a:latin typeface="Helvetica Light"/>
              </a:rPr>
              <a:t>ukazatelů</a:t>
            </a:r>
            <a:r>
              <a:rPr lang="cs-CZ" sz="2000" dirty="0">
                <a:latin typeface="Helvetica Light"/>
              </a:rPr>
              <a:t>, které jsou důležité pro posouzení úrovně vystavení území klimatickým rizikům.</a:t>
            </a:r>
            <a:br>
              <a:rPr lang="cs-CZ" sz="2000" dirty="0">
                <a:latin typeface="Helvetica Light"/>
              </a:rPr>
            </a:br>
            <a:endParaRPr lang="cs-CZ" sz="2000" dirty="0">
              <a:latin typeface="Helvetica Light"/>
            </a:endParaRPr>
          </a:p>
          <a:p>
            <a:r>
              <a:rPr lang="cs-CZ" sz="2000" dirty="0">
                <a:latin typeface="Helvetica Light"/>
              </a:rPr>
              <a:t>Tyto </a:t>
            </a:r>
            <a:r>
              <a:rPr lang="cs-CZ" sz="2000" b="1" dirty="0">
                <a:latin typeface="Helvetica Light"/>
              </a:rPr>
              <a:t>nástroje</a:t>
            </a:r>
            <a:r>
              <a:rPr lang="cs-CZ" sz="2000" dirty="0">
                <a:latin typeface="Helvetica Light"/>
              </a:rPr>
              <a:t> </a:t>
            </a:r>
            <a:r>
              <a:rPr lang="cs-CZ" sz="2000" b="1" dirty="0">
                <a:latin typeface="Helvetica Light"/>
              </a:rPr>
              <a:t>potřebují ke</a:t>
            </a:r>
            <a:r>
              <a:rPr lang="cs-CZ" sz="2000" dirty="0">
                <a:latin typeface="Helvetica Light"/>
              </a:rPr>
              <a:t> svému fungování </a:t>
            </a:r>
            <a:r>
              <a:rPr lang="cs-CZ" sz="2000" b="1" dirty="0">
                <a:latin typeface="Helvetica Light"/>
              </a:rPr>
              <a:t>vstupní</a:t>
            </a:r>
            <a:r>
              <a:rPr lang="cs-CZ" sz="2000" dirty="0">
                <a:latin typeface="Helvetica Light"/>
              </a:rPr>
              <a:t> </a:t>
            </a:r>
            <a:r>
              <a:rPr lang="cs-CZ" sz="2000" b="1" dirty="0">
                <a:latin typeface="Helvetica Light"/>
              </a:rPr>
              <a:t>data ve</a:t>
            </a:r>
            <a:r>
              <a:rPr lang="cs-CZ" sz="2000" dirty="0">
                <a:latin typeface="Helvetica Light"/>
              </a:rPr>
              <a:t> formě, kterou lze začlenit do digitalizovaného katalogu (založeného na OGC) a používat je ve standardním systému GIS (v našem případě v SW sadě </a:t>
            </a:r>
            <a:r>
              <a:rPr lang="cs-CZ" sz="2000" dirty="0" err="1">
                <a:latin typeface="Helvetica Light"/>
              </a:rPr>
              <a:t>ArcGIS</a:t>
            </a:r>
            <a:r>
              <a:rPr lang="cs-CZ" sz="2000" dirty="0">
                <a:latin typeface="Helvetica Light"/>
              </a:rPr>
              <a:t>).</a:t>
            </a:r>
            <a:br>
              <a:rPr lang="cs-CZ" sz="2000" dirty="0">
                <a:latin typeface="Helvetica Light"/>
              </a:rPr>
            </a:br>
            <a:endParaRPr lang="cs-CZ" sz="2000" dirty="0">
              <a:latin typeface="Helvetica Light"/>
            </a:endParaRPr>
          </a:p>
          <a:p>
            <a:r>
              <a:rPr lang="cs-CZ" sz="2000" dirty="0">
                <a:latin typeface="Helvetica Light"/>
              </a:rPr>
              <a:t>Ověření seznamu indikátorů v rámci implementačního workshopu a příslušných místních datových sad, které jsou k dispozici pro výpočet/vizualizaci těchto ukazatelů bylo zásadní pro lepší využití nástrojů aplikovaných na místní prostředí a pro nastavení dalších kroků.</a:t>
            </a:r>
          </a:p>
        </p:txBody>
      </p:sp>
    </p:spTree>
    <p:extLst>
      <p:ext uri="{BB962C8B-B14F-4D97-AF65-F5344CB8AC3E}">
        <p14:creationId xmlns:p14="http://schemas.microsoft.com/office/powerpoint/2010/main" val="42314671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AC95E6-53D1-BEAC-D81E-E81ECB063E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69010-757A-DC12-0CE6-53419E83B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Rozhovory s městy (04/2025)</a:t>
            </a:r>
            <a:endParaRPr lang="de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C84EAB-585C-2EE8-9E30-A7F6368C90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827" y="1458410"/>
            <a:ext cx="10914346" cy="473404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cs-CZ" sz="2300" b="1" dirty="0">
                <a:solidFill>
                  <a:srgbClr val="002F2C"/>
                </a:solidFill>
                <a:latin typeface="Helvetica Light"/>
                <a:ea typeface="Calibri"/>
                <a:cs typeface="Helvetica" panose="020B0604020202020204" pitchFamily="34" charset="0"/>
              </a:rPr>
              <a:t>Cílem bylo:</a:t>
            </a:r>
          </a:p>
          <a:p>
            <a:pPr marL="0" indent="0" algn="just">
              <a:buNone/>
            </a:pPr>
            <a:r>
              <a:rPr lang="cs-CZ" sz="2300" dirty="0">
                <a:solidFill>
                  <a:srgbClr val="002F2C"/>
                </a:solidFill>
                <a:latin typeface="Helvetica Light"/>
                <a:ea typeface="Calibri"/>
                <a:cs typeface="Helvetica" panose="020B0604020202020204" pitchFamily="34" charset="0"/>
              </a:rPr>
              <a:t>• Vytvořit podrobný popis současných </a:t>
            </a:r>
            <a:r>
              <a:rPr lang="cs-CZ" sz="2300" b="1" dirty="0">
                <a:solidFill>
                  <a:srgbClr val="002F2C"/>
                </a:solidFill>
                <a:latin typeface="Helvetica Light"/>
                <a:ea typeface="Calibri"/>
                <a:cs typeface="Helvetica" panose="020B0604020202020204" pitchFamily="34" charset="0"/>
              </a:rPr>
              <a:t>postupů správy dat </a:t>
            </a:r>
            <a:r>
              <a:rPr lang="cs-CZ" sz="2300" dirty="0">
                <a:solidFill>
                  <a:srgbClr val="002F2C"/>
                </a:solidFill>
                <a:latin typeface="Helvetica Light"/>
                <a:ea typeface="Calibri"/>
                <a:cs typeface="Helvetica" panose="020B0604020202020204" pitchFamily="34" charset="0"/>
              </a:rPr>
              <a:t>souvisejících s konkrétními 	úkoly v oblasti řízení klimatických rizik ve městě za účelem stanovení a 	potvrzení aktuálních potřeb potenciálních uživatelů.</a:t>
            </a:r>
          </a:p>
          <a:p>
            <a:pPr algn="just">
              <a:buFontTx/>
              <a:buChar char="-"/>
            </a:pPr>
            <a:endParaRPr lang="cs-CZ" sz="2300" dirty="0">
              <a:solidFill>
                <a:srgbClr val="002F2C"/>
              </a:solidFill>
              <a:latin typeface="Helvetica Light"/>
              <a:ea typeface="Calibri"/>
              <a:cs typeface="Helvetica" panose="020B0604020202020204" pitchFamily="34" charset="0"/>
            </a:endParaRPr>
          </a:p>
          <a:p>
            <a:pPr marL="0" indent="0" algn="just">
              <a:buNone/>
            </a:pPr>
            <a:r>
              <a:rPr lang="cs-CZ" sz="2300" dirty="0">
                <a:solidFill>
                  <a:srgbClr val="002F2C"/>
                </a:solidFill>
                <a:latin typeface="Helvetica Light"/>
                <a:ea typeface="Calibri"/>
                <a:cs typeface="Helvetica" panose="020B0604020202020204" pitchFamily="34" charset="0"/>
              </a:rPr>
              <a:t>• Výsledky pomohly definovat klíčová témata, která je třeba projednat s uživateli 	nástrojů, aby bylo možné vyhodnotit dopady nástrojů, spokojenost s nimi, 	zjištěné nedostatky nebo potřebné změny. Tato témata budou zahrnuta do 	hodnotících činností po použití nástrojů.</a:t>
            </a:r>
          </a:p>
          <a:p>
            <a:pPr algn="just">
              <a:buFontTx/>
              <a:buChar char="-"/>
            </a:pPr>
            <a:endParaRPr lang="cs-CZ" sz="2300" dirty="0">
              <a:solidFill>
                <a:srgbClr val="002F2C"/>
              </a:solidFill>
              <a:latin typeface="Helvetica Light"/>
              <a:ea typeface="Calibri"/>
              <a:cs typeface="Helvetica" panose="020B0604020202020204" pitchFamily="34" charset="0"/>
            </a:endParaRPr>
          </a:p>
          <a:p>
            <a:pPr marL="0" indent="0" algn="just">
              <a:buNone/>
            </a:pPr>
            <a:r>
              <a:rPr lang="cs-CZ" sz="2300" dirty="0">
                <a:solidFill>
                  <a:srgbClr val="002F2C"/>
                </a:solidFill>
                <a:latin typeface="Helvetica Light"/>
                <a:ea typeface="Calibri"/>
                <a:cs typeface="Helvetica" panose="020B0604020202020204" pitchFamily="34" charset="0"/>
              </a:rPr>
              <a:t>•  Definovat pozitivní změny v postupech správy dat vyvolané nástroji VALORADA.</a:t>
            </a:r>
          </a:p>
        </p:txBody>
      </p:sp>
    </p:spTree>
    <p:extLst>
      <p:ext uri="{BB962C8B-B14F-4D97-AF65-F5344CB8AC3E}">
        <p14:creationId xmlns:p14="http://schemas.microsoft.com/office/powerpoint/2010/main" val="3705794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3A94BA-15C6-59B8-A141-A4681E657F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953B250-FA18-BA0D-835C-D15E5D93D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E0D6A-447D-C244-A023-753E8EE8976B}" type="slidenum">
              <a:rPr lang="fr-FR" smtClean="0"/>
              <a:t>28</a:t>
            </a:fld>
            <a:endParaRPr lang="fr-FR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21C724D2-F02F-B352-964C-0E1873C93C84}"/>
              </a:ext>
            </a:extLst>
          </p:cNvPr>
          <p:cNvSpPr txBox="1">
            <a:spLocks/>
          </p:cNvSpPr>
          <p:nvPr/>
        </p:nvSpPr>
        <p:spPr>
          <a:xfrm>
            <a:off x="673100" y="1270050"/>
            <a:ext cx="10515600" cy="260608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err="1">
                <a:cs typeface="Calibri"/>
              </a:rPr>
              <a:t>Scalability</a:t>
            </a:r>
            <a:r>
              <a:rPr lang="cs-CZ" dirty="0">
                <a:cs typeface="Calibri"/>
              </a:rPr>
              <a:t> </a:t>
            </a:r>
            <a:r>
              <a:rPr lang="en-GB" dirty="0">
                <a:cs typeface="Calibri"/>
              </a:rPr>
              <a:t>Workshop</a:t>
            </a:r>
            <a:br>
              <a:rPr lang="en-GB" dirty="0">
                <a:cs typeface="Calibri"/>
              </a:rPr>
            </a:br>
            <a:br>
              <a:rPr lang="en-GB" dirty="0">
                <a:cs typeface="Calibri"/>
              </a:rPr>
            </a:br>
            <a:r>
              <a:rPr lang="cs-CZ" sz="3900" dirty="0">
                <a:cs typeface="Calibri"/>
              </a:rPr>
              <a:t>Workshop o škálovatelnosti výstupů projektu</a:t>
            </a:r>
            <a:endParaRPr lang="en-GB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A3AE1D60-1386-D4A5-5705-EA0DDC529D9C}"/>
              </a:ext>
            </a:extLst>
          </p:cNvPr>
          <p:cNvSpPr txBox="1"/>
          <p:nvPr/>
        </p:nvSpPr>
        <p:spPr>
          <a:xfrm>
            <a:off x="755650" y="4797396"/>
            <a:ext cx="10452100" cy="4560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cs-CZ" dirty="0">
                <a:latin typeface="Helvetica Light" panose="020B0403020202020204"/>
                <a:ea typeface="Arial" panose="020B0604020202020204" pitchFamily="34" charset="0"/>
              </a:rPr>
              <a:t>Probíhá dnes.</a:t>
            </a:r>
          </a:p>
        </p:txBody>
      </p:sp>
    </p:spTree>
    <p:extLst>
      <p:ext uri="{BB962C8B-B14F-4D97-AF65-F5344CB8AC3E}">
        <p14:creationId xmlns:p14="http://schemas.microsoft.com/office/powerpoint/2010/main" val="20348949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1D8190-A7C4-34E1-9EDF-13CC35F48D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004515-3D71-C10F-1994-FA8783B09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7960" y="1474892"/>
            <a:ext cx="6007100" cy="3695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F1624B-0811-4D24-5F0C-5DCF065247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7959" y="5170592"/>
            <a:ext cx="6007101" cy="100597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DCD5D7-E63C-6F8E-3621-DDB644C92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E0D6A-447D-C244-A023-753E8EE8976B}" type="slidenum">
              <a:rPr lang="fr-FR" smtClean="0"/>
              <a:t>3</a:t>
            </a:fld>
            <a:endParaRPr lang="fr-FR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4E0E4F-986B-131B-3582-D3C6841C7F3F}"/>
              </a:ext>
            </a:extLst>
          </p:cNvPr>
          <p:cNvSpPr txBox="1"/>
          <p:nvPr/>
        </p:nvSpPr>
        <p:spPr>
          <a:xfrm>
            <a:off x="531223" y="2113191"/>
            <a:ext cx="4284617" cy="33702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1600" b="1" dirty="0">
                <a:solidFill>
                  <a:schemeClr val="dk1"/>
                </a:solidFill>
                <a:latin typeface="Helvetica Light" panose="020B0403020202020204" pitchFamily="34" charset="0"/>
              </a:rPr>
              <a:t>VALORADA je </a:t>
            </a:r>
            <a:r>
              <a:rPr lang="en-GB" altLang="en-US" sz="1600" b="1" dirty="0" err="1">
                <a:solidFill>
                  <a:schemeClr val="dk1"/>
                </a:solidFill>
                <a:latin typeface="Helvetica Light" panose="020B0403020202020204" pitchFamily="34" charset="0"/>
              </a:rPr>
              <a:t>projekt</a:t>
            </a:r>
            <a:r>
              <a:rPr lang="en-GB" altLang="en-US" sz="1600" b="1" dirty="0">
                <a:solidFill>
                  <a:schemeClr val="dk1"/>
                </a:solidFill>
                <a:latin typeface="Helvetica Light" panose="020B0403020202020204" pitchFamily="34" charset="0"/>
              </a:rPr>
              <a:t> </a:t>
            </a:r>
            <a:r>
              <a:rPr lang="en-GB" altLang="en-US" sz="1600" b="1" dirty="0" err="1">
                <a:solidFill>
                  <a:schemeClr val="dk1"/>
                </a:solidFill>
                <a:latin typeface="Helvetica Light" panose="020B0403020202020204" pitchFamily="34" charset="0"/>
              </a:rPr>
              <a:t>financovaný</a:t>
            </a:r>
            <a:r>
              <a:rPr lang="en-GB" altLang="en-US" sz="1600" b="1" dirty="0">
                <a:solidFill>
                  <a:schemeClr val="dk1"/>
                </a:solidFill>
                <a:latin typeface="Helvetica Light" panose="020B0403020202020204" pitchFamily="34" charset="0"/>
              </a:rPr>
              <a:t> </a:t>
            </a:r>
            <a:r>
              <a:rPr lang="en-GB" altLang="en-US" sz="1600" b="1" dirty="0" err="1">
                <a:solidFill>
                  <a:schemeClr val="dk1"/>
                </a:solidFill>
                <a:latin typeface="Helvetica Light" panose="020B0403020202020204" pitchFamily="34" charset="0"/>
              </a:rPr>
              <a:t>Evropskou</a:t>
            </a:r>
            <a:r>
              <a:rPr lang="en-GB" altLang="en-US" sz="1600" b="1" dirty="0">
                <a:solidFill>
                  <a:schemeClr val="dk1"/>
                </a:solidFill>
                <a:latin typeface="Helvetica Light" panose="020B0403020202020204" pitchFamily="34" charset="0"/>
              </a:rPr>
              <a:t> </a:t>
            </a:r>
            <a:r>
              <a:rPr lang="en-GB" altLang="en-US" sz="1600" b="1" dirty="0" err="1">
                <a:solidFill>
                  <a:schemeClr val="dk1"/>
                </a:solidFill>
                <a:latin typeface="Helvetica Light" panose="020B0403020202020204" pitchFamily="34" charset="0"/>
              </a:rPr>
              <a:t>komisí</a:t>
            </a:r>
            <a:r>
              <a:rPr lang="en-GB" altLang="en-US" sz="1600" b="1" dirty="0">
                <a:solidFill>
                  <a:schemeClr val="dk1"/>
                </a:solidFill>
                <a:latin typeface="Helvetica Light" panose="020B0403020202020204" pitchFamily="34" charset="0"/>
              </a:rPr>
              <a:t> v </a:t>
            </a:r>
            <a:r>
              <a:rPr lang="en-GB" altLang="en-US" sz="1600" b="1" dirty="0" err="1">
                <a:solidFill>
                  <a:schemeClr val="dk1"/>
                </a:solidFill>
                <a:latin typeface="Helvetica Light" panose="020B0403020202020204" pitchFamily="34" charset="0"/>
              </a:rPr>
              <a:t>rámci</a:t>
            </a:r>
            <a:r>
              <a:rPr lang="en-GB" altLang="en-US" sz="1600" b="1" dirty="0">
                <a:solidFill>
                  <a:schemeClr val="dk1"/>
                </a:solidFill>
                <a:latin typeface="Helvetica Light" panose="020B0403020202020204" pitchFamily="34" charset="0"/>
              </a:rPr>
              <a:t> </a:t>
            </a:r>
            <a:r>
              <a:rPr lang="en-GB" altLang="en-US" sz="1600" b="1" dirty="0" err="1">
                <a:solidFill>
                  <a:schemeClr val="dk1"/>
                </a:solidFill>
                <a:latin typeface="Helvetica Light" panose="020B0403020202020204" pitchFamily="34" charset="0"/>
              </a:rPr>
              <a:t>programu</a:t>
            </a:r>
            <a:r>
              <a:rPr lang="en-GB" altLang="en-US" sz="1600" b="1" dirty="0">
                <a:solidFill>
                  <a:schemeClr val="dk1"/>
                </a:solidFill>
                <a:latin typeface="Helvetica Light" panose="020B0403020202020204" pitchFamily="34" charset="0"/>
              </a:rPr>
              <a:t> HORIZON EUROPE.</a:t>
            </a:r>
          </a:p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cs-CZ" altLang="en-US" sz="1600" b="1" dirty="0">
              <a:solidFill>
                <a:schemeClr val="dk1"/>
              </a:solidFill>
              <a:latin typeface="Helvetica Light" panose="020B0403020202020204" pitchFamily="34" charset="0"/>
            </a:endParaRPr>
          </a:p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1600" b="1" dirty="0">
                <a:solidFill>
                  <a:schemeClr val="dk1"/>
                </a:solidFill>
                <a:latin typeface="Helvetica Light" panose="020B0403020202020204" pitchFamily="34" charset="0"/>
              </a:rPr>
              <a:t>VALORADA je </a:t>
            </a:r>
            <a:r>
              <a:rPr lang="en-GB" altLang="en-US" sz="1600" b="1" dirty="0" err="1">
                <a:solidFill>
                  <a:schemeClr val="dk1"/>
                </a:solidFill>
                <a:latin typeface="Helvetica Light" panose="020B0403020202020204" pitchFamily="34" charset="0"/>
              </a:rPr>
              <a:t>součástí</a:t>
            </a:r>
            <a:r>
              <a:rPr lang="en-GB" altLang="en-US" sz="1600" b="1" dirty="0">
                <a:solidFill>
                  <a:schemeClr val="dk1"/>
                </a:solidFill>
                <a:latin typeface="Helvetica Light" panose="020B0403020202020204" pitchFamily="34" charset="0"/>
              </a:rPr>
              <a:t> adaptační mise EU, </a:t>
            </a:r>
            <a:r>
              <a:rPr lang="en-GB" altLang="en-US" sz="1600" b="1" dirty="0" err="1">
                <a:solidFill>
                  <a:schemeClr val="dk1"/>
                </a:solidFill>
                <a:latin typeface="Helvetica Light" panose="020B0403020202020204" pitchFamily="34" charset="0"/>
              </a:rPr>
              <a:t>jejímž</a:t>
            </a:r>
            <a:r>
              <a:rPr lang="en-GB" altLang="en-US" sz="1600" b="1" dirty="0">
                <a:solidFill>
                  <a:schemeClr val="dk1"/>
                </a:solidFill>
                <a:latin typeface="Helvetica Light" panose="020B0403020202020204" pitchFamily="34" charset="0"/>
              </a:rPr>
              <a:t> </a:t>
            </a:r>
            <a:r>
              <a:rPr lang="en-GB" altLang="en-US" sz="1600" b="1" dirty="0" err="1">
                <a:solidFill>
                  <a:schemeClr val="dk1"/>
                </a:solidFill>
                <a:latin typeface="Helvetica Light" panose="020B0403020202020204" pitchFamily="34" charset="0"/>
              </a:rPr>
              <a:t>cílem</a:t>
            </a:r>
            <a:r>
              <a:rPr lang="en-GB" altLang="en-US" sz="1600" b="1" dirty="0">
                <a:solidFill>
                  <a:schemeClr val="dk1"/>
                </a:solidFill>
                <a:latin typeface="Helvetica Light" panose="020B0403020202020204" pitchFamily="34" charset="0"/>
              </a:rPr>
              <a:t> je do </a:t>
            </a:r>
            <a:r>
              <a:rPr lang="en-GB" altLang="en-US" sz="1600" b="1" dirty="0" err="1">
                <a:solidFill>
                  <a:schemeClr val="dk1"/>
                </a:solidFill>
                <a:latin typeface="Helvetica Light" panose="020B0403020202020204" pitchFamily="34" charset="0"/>
              </a:rPr>
              <a:t>roku</a:t>
            </a:r>
            <a:r>
              <a:rPr lang="en-GB" altLang="en-US" sz="1600" b="1" dirty="0">
                <a:solidFill>
                  <a:schemeClr val="dk1"/>
                </a:solidFill>
                <a:latin typeface="Helvetica Light" panose="020B0403020202020204" pitchFamily="34" charset="0"/>
              </a:rPr>
              <a:t> 2030 </a:t>
            </a:r>
            <a:r>
              <a:rPr lang="en-GB" altLang="en-US" sz="1600" b="1" dirty="0" err="1">
                <a:solidFill>
                  <a:schemeClr val="dk1"/>
                </a:solidFill>
                <a:latin typeface="Helvetica Light" panose="020B0403020202020204" pitchFamily="34" charset="0"/>
              </a:rPr>
              <a:t>přeměnit</a:t>
            </a:r>
            <a:r>
              <a:rPr lang="en-GB" altLang="en-US" sz="1600" b="1" dirty="0">
                <a:solidFill>
                  <a:schemeClr val="dk1"/>
                </a:solidFill>
                <a:latin typeface="Helvetica Light" panose="020B0403020202020204" pitchFamily="34" charset="0"/>
              </a:rPr>
              <a:t> 150 </a:t>
            </a:r>
            <a:r>
              <a:rPr lang="en-GB" altLang="en-US" sz="1600" b="1" dirty="0" err="1">
                <a:solidFill>
                  <a:schemeClr val="dk1"/>
                </a:solidFill>
                <a:latin typeface="Helvetica Light" panose="020B0403020202020204" pitchFamily="34" charset="0"/>
              </a:rPr>
              <a:t>evropských</a:t>
            </a:r>
            <a:r>
              <a:rPr lang="en-GB" altLang="en-US" sz="1600" b="1" dirty="0">
                <a:solidFill>
                  <a:schemeClr val="dk1"/>
                </a:solidFill>
                <a:latin typeface="Helvetica Light" panose="020B0403020202020204" pitchFamily="34" charset="0"/>
              </a:rPr>
              <a:t> </a:t>
            </a:r>
            <a:r>
              <a:rPr lang="en-GB" altLang="en-US" sz="1600" b="1" dirty="0" err="1">
                <a:solidFill>
                  <a:schemeClr val="dk1"/>
                </a:solidFill>
                <a:latin typeface="Helvetica Light" panose="020B0403020202020204" pitchFamily="34" charset="0"/>
              </a:rPr>
              <a:t>regionů</a:t>
            </a:r>
            <a:r>
              <a:rPr lang="en-GB" altLang="en-US" sz="1600" b="1" dirty="0">
                <a:solidFill>
                  <a:schemeClr val="dk1"/>
                </a:solidFill>
                <a:latin typeface="Helvetica Light" panose="020B0403020202020204" pitchFamily="34" charset="0"/>
              </a:rPr>
              <a:t> na </a:t>
            </a:r>
            <a:r>
              <a:rPr lang="en-GB" altLang="en-US" sz="1600" b="1" dirty="0" err="1">
                <a:solidFill>
                  <a:schemeClr val="dk1"/>
                </a:solidFill>
                <a:latin typeface="Helvetica Light" panose="020B0403020202020204" pitchFamily="34" charset="0"/>
              </a:rPr>
              <a:t>udržitelné</a:t>
            </a:r>
            <a:r>
              <a:rPr lang="en-GB" altLang="en-US" sz="1600" b="1" dirty="0">
                <a:solidFill>
                  <a:schemeClr val="dk1"/>
                </a:solidFill>
                <a:latin typeface="Helvetica Light" panose="020B0403020202020204" pitchFamily="34" charset="0"/>
              </a:rPr>
              <a:t> a </a:t>
            </a:r>
            <a:r>
              <a:rPr lang="en-GB" altLang="en-US" sz="1600" b="1" dirty="0" err="1">
                <a:solidFill>
                  <a:schemeClr val="dk1"/>
                </a:solidFill>
                <a:latin typeface="Helvetica Light" panose="020B0403020202020204" pitchFamily="34" charset="0"/>
              </a:rPr>
              <a:t>klimaticky</a:t>
            </a:r>
            <a:r>
              <a:rPr lang="en-GB" altLang="en-US" sz="1600" b="1" dirty="0">
                <a:solidFill>
                  <a:schemeClr val="dk1"/>
                </a:solidFill>
                <a:latin typeface="Helvetica Light" panose="020B0403020202020204" pitchFamily="34" charset="0"/>
              </a:rPr>
              <a:t> </a:t>
            </a:r>
            <a:r>
              <a:rPr lang="en-GB" altLang="en-US" sz="1600" b="1" dirty="0" err="1">
                <a:solidFill>
                  <a:schemeClr val="dk1"/>
                </a:solidFill>
                <a:latin typeface="Helvetica Light" panose="020B0403020202020204" pitchFamily="34" charset="0"/>
              </a:rPr>
              <a:t>odolné</a:t>
            </a:r>
            <a:r>
              <a:rPr lang="en-GB" altLang="en-US" sz="1600" b="1" dirty="0">
                <a:solidFill>
                  <a:schemeClr val="dk1"/>
                </a:solidFill>
                <a:latin typeface="Helvetica Light" panose="020B0403020202020204" pitchFamily="34" charset="0"/>
              </a:rPr>
              <a:t> </a:t>
            </a:r>
            <a:r>
              <a:rPr lang="en-GB" altLang="en-US" sz="1600" b="1" dirty="0" err="1">
                <a:solidFill>
                  <a:schemeClr val="dk1"/>
                </a:solidFill>
                <a:latin typeface="Helvetica Light" panose="020B0403020202020204" pitchFamily="34" charset="0"/>
              </a:rPr>
              <a:t>regiony</a:t>
            </a:r>
            <a:r>
              <a:rPr lang="en-GB" altLang="en-US" sz="1600" b="1" dirty="0">
                <a:solidFill>
                  <a:schemeClr val="dk1"/>
                </a:solidFill>
                <a:latin typeface="Helvetica Light" panose="020B0403020202020204" pitchFamily="34" charset="0"/>
              </a:rPr>
              <a:t>.</a:t>
            </a:r>
            <a:endParaRPr lang="cs-CZ" altLang="en-US" sz="1600" b="1" dirty="0">
              <a:solidFill>
                <a:schemeClr val="dk1"/>
              </a:solidFill>
              <a:latin typeface="Helvetica Light" panose="020B0403020202020204" pitchFamily="34" charset="0"/>
            </a:endParaRPr>
          </a:p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cs-CZ" sz="1600" b="1" dirty="0">
              <a:solidFill>
                <a:schemeClr val="dk1"/>
              </a:solidFill>
              <a:latin typeface="Helvetica Light" panose="020B0403020202020204" pitchFamily="34" charset="0"/>
            </a:endParaRPr>
          </a:p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GB" sz="1600" b="1" dirty="0">
              <a:solidFill>
                <a:schemeClr val="dk1"/>
              </a:solidFill>
              <a:latin typeface="Helvetica Light" panose="020B0403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278B417-F1BE-25B3-7A89-586E4F690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27" y="375473"/>
            <a:ext cx="10914346" cy="936901"/>
          </a:xfrm>
        </p:spPr>
        <p:txBody>
          <a:bodyPr/>
          <a:lstStyle/>
          <a:p>
            <a:r>
              <a:rPr lang="en-DE" dirty="0"/>
              <a:t>VALORADA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580653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109AA3-1924-57D2-A8E5-173C37CBBB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624AA3-64FB-28AB-55DD-8DF2E6311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E0D6A-447D-C244-A023-753E8EE8976B}" type="slidenum">
              <a:rPr lang="fr-FR" smtClean="0"/>
              <a:t>4</a:t>
            </a:fld>
            <a:endParaRPr lang="fr-FR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5ACFE5-B009-44F9-8FB0-0EA448E9587D}"/>
              </a:ext>
            </a:extLst>
          </p:cNvPr>
          <p:cNvSpPr txBox="1"/>
          <p:nvPr/>
        </p:nvSpPr>
        <p:spPr>
          <a:xfrm>
            <a:off x="523966" y="1721305"/>
            <a:ext cx="10840720" cy="40916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200" dirty="0">
                <a:effectLst/>
                <a:latin typeface="Helvetica Light" panose="020B0403020202020204"/>
                <a:ea typeface="Arial" panose="020B0604020202020204" pitchFamily="34" charset="0"/>
              </a:rPr>
              <a:t>VALORADA </a:t>
            </a:r>
            <a:r>
              <a:rPr lang="en-US" sz="2200" dirty="0" err="1">
                <a:effectLst/>
                <a:latin typeface="Helvetica Light" panose="020B0403020202020204"/>
                <a:ea typeface="Arial" panose="020B0604020202020204" pitchFamily="34" charset="0"/>
              </a:rPr>
              <a:t>spoluvytváří</a:t>
            </a:r>
            <a:r>
              <a:rPr lang="en-US" sz="2200" dirty="0">
                <a:effectLst/>
                <a:latin typeface="Helvetica Light" panose="020B0403020202020204"/>
                <a:ea typeface="Arial" panose="020B0604020202020204" pitchFamily="34" charset="0"/>
              </a:rPr>
              <a:t> </a:t>
            </a:r>
            <a:r>
              <a:rPr lang="en-US" sz="2200" b="1" dirty="0" err="1">
                <a:effectLst/>
                <a:latin typeface="Helvetica Light" panose="020B0403020202020204"/>
                <a:ea typeface="Arial" panose="020B0604020202020204" pitchFamily="34" charset="0"/>
              </a:rPr>
              <a:t>nástroje</a:t>
            </a:r>
            <a:r>
              <a:rPr lang="en-US" sz="2200" b="1" dirty="0">
                <a:effectLst/>
                <a:latin typeface="Helvetica Light" panose="020B0403020202020204"/>
                <a:ea typeface="Arial" panose="020B0604020202020204" pitchFamily="34" charset="0"/>
              </a:rPr>
              <a:t> pro </a:t>
            </a:r>
            <a:r>
              <a:rPr lang="en-US" sz="2200" b="1" dirty="0" err="1">
                <a:effectLst/>
                <a:latin typeface="Helvetica Light" panose="020B0403020202020204"/>
                <a:ea typeface="Arial" panose="020B0604020202020204" pitchFamily="34" charset="0"/>
              </a:rPr>
              <a:t>manipulaci</a:t>
            </a:r>
            <a:r>
              <a:rPr lang="en-US" sz="2200" b="1" dirty="0">
                <a:effectLst/>
                <a:latin typeface="Helvetica Light" panose="020B0403020202020204"/>
                <a:ea typeface="Arial" panose="020B0604020202020204" pitchFamily="34" charset="0"/>
              </a:rPr>
              <a:t> s </a:t>
            </a:r>
            <a:r>
              <a:rPr lang="en-US" sz="2200" b="1" dirty="0" err="1">
                <a:effectLst/>
                <a:latin typeface="Helvetica Light" panose="020B0403020202020204"/>
                <a:ea typeface="Arial" panose="020B0604020202020204" pitchFamily="34" charset="0"/>
              </a:rPr>
              <a:t>daty</a:t>
            </a:r>
            <a:r>
              <a:rPr lang="en-US" sz="2200" b="1" dirty="0">
                <a:effectLst/>
                <a:latin typeface="Helvetica Light" panose="020B0403020202020204"/>
                <a:ea typeface="Arial" panose="020B0604020202020204" pitchFamily="34" charset="0"/>
              </a:rPr>
              <a:t> na </a:t>
            </a:r>
            <a:r>
              <a:rPr lang="en-US" sz="2200" b="1" dirty="0" err="1">
                <a:effectLst/>
                <a:latin typeface="Helvetica Light" panose="020B0403020202020204"/>
                <a:ea typeface="Arial" panose="020B0604020202020204" pitchFamily="34" charset="0"/>
              </a:rPr>
              <a:t>míru</a:t>
            </a:r>
            <a:r>
              <a:rPr lang="en-US" sz="2200" b="1" dirty="0">
                <a:effectLst/>
                <a:latin typeface="Helvetica Light" panose="020B0403020202020204"/>
                <a:ea typeface="Arial" panose="020B0604020202020204" pitchFamily="34" charset="0"/>
              </a:rPr>
              <a:t>, </a:t>
            </a:r>
            <a:r>
              <a:rPr lang="en-US" sz="2200" dirty="0">
                <a:effectLst/>
                <a:latin typeface="Helvetica Light" panose="020B0403020202020204"/>
                <a:ea typeface="Arial" panose="020B0604020202020204" pitchFamily="34" charset="0"/>
              </a:rPr>
              <a:t>které </a:t>
            </a:r>
            <a:r>
              <a:rPr lang="en-US" sz="2200" dirty="0" err="1">
                <a:effectLst/>
                <a:latin typeface="Helvetica Light" panose="020B0403020202020204"/>
                <a:ea typeface="Arial" panose="020B0604020202020204" pitchFamily="34" charset="0"/>
              </a:rPr>
              <a:t>umožňují</a:t>
            </a:r>
            <a:r>
              <a:rPr lang="en-US" sz="2200" dirty="0">
                <a:effectLst/>
                <a:latin typeface="Helvetica Light" panose="020B0403020202020204"/>
                <a:ea typeface="Arial" panose="020B0604020202020204" pitchFamily="34" charset="0"/>
              </a:rPr>
              <a:t> </a:t>
            </a:r>
            <a:r>
              <a:rPr lang="en-US" sz="2200" dirty="0" err="1">
                <a:effectLst/>
                <a:latin typeface="Helvetica Light" panose="020B0403020202020204"/>
                <a:ea typeface="Arial" panose="020B0604020202020204" pitchFamily="34" charset="0"/>
              </a:rPr>
              <a:t>přístup</a:t>
            </a:r>
            <a:r>
              <a:rPr lang="en-US" sz="2200" dirty="0">
                <a:effectLst/>
                <a:latin typeface="Helvetica Light" panose="020B0403020202020204"/>
                <a:ea typeface="Arial" panose="020B0604020202020204" pitchFamily="34" charset="0"/>
              </a:rPr>
              <a:t> k </a:t>
            </a:r>
            <a:r>
              <a:rPr lang="en-US" sz="2200" dirty="0" err="1">
                <a:effectLst/>
                <a:latin typeface="Helvetica Light" panose="020B0403020202020204"/>
                <a:ea typeface="Arial" panose="020B0604020202020204" pitchFamily="34" charset="0"/>
              </a:rPr>
              <a:t>dostupným</a:t>
            </a:r>
            <a:r>
              <a:rPr lang="en-US" sz="2200" dirty="0">
                <a:effectLst/>
                <a:latin typeface="Helvetica Light" panose="020B0403020202020204"/>
                <a:ea typeface="Arial" panose="020B0604020202020204" pitchFamily="34" charset="0"/>
              </a:rPr>
              <a:t> </a:t>
            </a:r>
            <a:r>
              <a:rPr lang="en-US" sz="2200" dirty="0" err="1">
                <a:effectLst/>
                <a:latin typeface="Helvetica Light" panose="020B0403020202020204"/>
                <a:ea typeface="Arial" panose="020B0604020202020204" pitchFamily="34" charset="0"/>
              </a:rPr>
              <a:t>souborům</a:t>
            </a:r>
            <a:r>
              <a:rPr lang="en-US" sz="2200" dirty="0">
                <a:effectLst/>
                <a:latin typeface="Helvetica Light" panose="020B0403020202020204"/>
                <a:ea typeface="Arial" panose="020B0604020202020204" pitchFamily="34" charset="0"/>
              </a:rPr>
              <a:t> </a:t>
            </a:r>
            <a:r>
              <a:rPr lang="en-US" sz="2200" dirty="0" err="1">
                <a:effectLst/>
                <a:latin typeface="Helvetica Light" panose="020B0403020202020204"/>
                <a:ea typeface="Arial" panose="020B0604020202020204" pitchFamily="34" charset="0"/>
              </a:rPr>
              <a:t>údajů</a:t>
            </a:r>
            <a:r>
              <a:rPr lang="en-US" sz="2200" dirty="0">
                <a:effectLst/>
                <a:latin typeface="Helvetica Light" panose="020B0403020202020204"/>
                <a:ea typeface="Arial" panose="020B0604020202020204" pitchFamily="34" charset="0"/>
              </a:rPr>
              <a:t> o </a:t>
            </a:r>
            <a:r>
              <a:rPr lang="en-US" sz="2200" dirty="0" err="1">
                <a:effectLst/>
                <a:latin typeface="Helvetica Light" panose="020B0403020202020204"/>
                <a:ea typeface="Arial" panose="020B0604020202020204" pitchFamily="34" charset="0"/>
              </a:rPr>
              <a:t>klimatu</a:t>
            </a:r>
            <a:r>
              <a:rPr lang="en-US" sz="2200" dirty="0">
                <a:effectLst/>
                <a:latin typeface="Helvetica Light" panose="020B0403020202020204"/>
                <a:ea typeface="Arial" panose="020B0604020202020204" pitchFamily="34" charset="0"/>
              </a:rPr>
              <a:t> a </a:t>
            </a:r>
            <a:r>
              <a:rPr lang="en-US" sz="2200" dirty="0" err="1">
                <a:effectLst/>
                <a:latin typeface="Helvetica Light" panose="020B0403020202020204"/>
                <a:ea typeface="Arial" panose="020B0604020202020204" pitchFamily="34" charset="0"/>
              </a:rPr>
              <a:t>sdílení</a:t>
            </a:r>
            <a:r>
              <a:rPr lang="cs-CZ" sz="2200" dirty="0">
                <a:effectLst/>
                <a:latin typeface="Helvetica Light" panose="020B0403020202020204"/>
                <a:ea typeface="Arial" panose="020B0604020202020204" pitchFamily="34" charset="0"/>
              </a:rPr>
              <a:t>, </a:t>
            </a:r>
            <a:r>
              <a:rPr lang="en-US" sz="2200" dirty="0" err="1">
                <a:effectLst/>
                <a:latin typeface="Helvetica Light" panose="020B0403020202020204"/>
                <a:ea typeface="Arial" panose="020B0604020202020204" pitchFamily="34" charset="0"/>
              </a:rPr>
              <a:t>ověřování</a:t>
            </a:r>
            <a:r>
              <a:rPr lang="en-US" sz="2200" dirty="0">
                <a:effectLst/>
                <a:latin typeface="Helvetica Light" panose="020B0403020202020204"/>
                <a:ea typeface="Arial" panose="020B0604020202020204" pitchFamily="34" charset="0"/>
              </a:rPr>
              <a:t> a </a:t>
            </a:r>
            <a:r>
              <a:rPr lang="en-US" sz="2200" dirty="0" err="1">
                <a:effectLst/>
                <a:latin typeface="Helvetica Light" panose="020B0403020202020204"/>
                <a:ea typeface="Arial" panose="020B0604020202020204" pitchFamily="34" charset="0"/>
              </a:rPr>
              <a:t>využívání</a:t>
            </a:r>
            <a:r>
              <a:rPr lang="en-US" sz="2200" dirty="0">
                <a:effectLst/>
                <a:latin typeface="Helvetica Light" panose="020B0403020202020204"/>
                <a:ea typeface="Arial" panose="020B0604020202020204" pitchFamily="34" charset="0"/>
              </a:rPr>
              <a:t> </a:t>
            </a:r>
            <a:r>
              <a:rPr lang="en-US" sz="2200" dirty="0" err="1">
                <a:effectLst/>
                <a:latin typeface="Helvetica Light" panose="020B0403020202020204"/>
                <a:ea typeface="Arial" panose="020B0604020202020204" pitchFamily="34" charset="0"/>
              </a:rPr>
              <a:t>místních</a:t>
            </a:r>
            <a:r>
              <a:rPr lang="en-US" sz="2200" dirty="0">
                <a:effectLst/>
                <a:latin typeface="Helvetica Light" panose="020B0403020202020204"/>
                <a:ea typeface="Arial" panose="020B0604020202020204" pitchFamily="34" charset="0"/>
              </a:rPr>
              <a:t> </a:t>
            </a:r>
            <a:r>
              <a:rPr lang="en-US" sz="2200" dirty="0" err="1">
                <a:effectLst/>
                <a:latin typeface="Helvetica Light" panose="020B0403020202020204"/>
                <a:ea typeface="Arial" panose="020B0604020202020204" pitchFamily="34" charset="0"/>
              </a:rPr>
              <a:t>socioekonomických</a:t>
            </a:r>
            <a:r>
              <a:rPr lang="en-US" sz="2200" dirty="0">
                <a:effectLst/>
                <a:latin typeface="Helvetica Light" panose="020B0403020202020204"/>
                <a:ea typeface="Arial" panose="020B0604020202020204" pitchFamily="34" charset="0"/>
              </a:rPr>
              <a:t> a </a:t>
            </a:r>
            <a:r>
              <a:rPr lang="en-US" sz="2200" dirty="0" err="1">
                <a:effectLst/>
                <a:latin typeface="Helvetica Light" panose="020B0403020202020204"/>
                <a:ea typeface="Arial" panose="020B0604020202020204" pitchFamily="34" charset="0"/>
              </a:rPr>
              <a:t>demografických</a:t>
            </a:r>
            <a:r>
              <a:rPr lang="en-US" sz="2200" dirty="0">
                <a:effectLst/>
                <a:latin typeface="Helvetica Light" panose="020B0403020202020204"/>
                <a:ea typeface="Arial" panose="020B0604020202020204" pitchFamily="34" charset="0"/>
              </a:rPr>
              <a:t> </a:t>
            </a:r>
            <a:r>
              <a:rPr lang="en-US" sz="2200" dirty="0" err="1">
                <a:effectLst/>
                <a:latin typeface="Helvetica Light" panose="020B0403020202020204"/>
                <a:ea typeface="Arial" panose="020B0604020202020204" pitchFamily="34" charset="0"/>
              </a:rPr>
              <a:t>údajů</a:t>
            </a:r>
            <a:r>
              <a:rPr lang="en-US" sz="2200" dirty="0">
                <a:effectLst/>
                <a:latin typeface="Helvetica Light" panose="020B0403020202020204"/>
                <a:ea typeface="Arial" panose="020B0604020202020204" pitchFamily="34" charset="0"/>
              </a:rPr>
              <a:t> a </a:t>
            </a:r>
            <a:r>
              <a:rPr lang="en-US" sz="2200" dirty="0" err="1">
                <a:effectLst/>
                <a:latin typeface="Helvetica Light" panose="020B0403020202020204"/>
                <a:ea typeface="Arial" panose="020B0604020202020204" pitchFamily="34" charset="0"/>
              </a:rPr>
              <a:t>údajů</a:t>
            </a:r>
            <a:r>
              <a:rPr lang="en-US" sz="2200" dirty="0">
                <a:effectLst/>
                <a:latin typeface="Helvetica Light" panose="020B0403020202020204"/>
                <a:ea typeface="Arial" panose="020B0604020202020204" pitchFamily="34" charset="0"/>
              </a:rPr>
              <a:t> z </a:t>
            </a:r>
            <a:r>
              <a:rPr lang="en-US" sz="2200" dirty="0" err="1">
                <a:effectLst/>
                <a:latin typeface="Helvetica Light" panose="020B0403020202020204"/>
                <a:ea typeface="Arial" panose="020B0604020202020204" pitchFamily="34" charset="0"/>
              </a:rPr>
              <a:t>pozorování</a:t>
            </a:r>
            <a:r>
              <a:rPr lang="en-US" sz="2200" dirty="0">
                <a:effectLst/>
                <a:latin typeface="Helvetica Light" panose="020B0403020202020204"/>
                <a:ea typeface="Arial" panose="020B0604020202020204" pitchFamily="34" charset="0"/>
              </a:rPr>
              <a:t> </a:t>
            </a:r>
            <a:r>
              <a:rPr lang="en-US" sz="2200" dirty="0" err="1">
                <a:effectLst/>
                <a:latin typeface="Helvetica Light" panose="020B0403020202020204"/>
                <a:ea typeface="Arial" panose="020B0604020202020204" pitchFamily="34" charset="0"/>
              </a:rPr>
              <a:t>Země</a:t>
            </a:r>
            <a:r>
              <a:rPr lang="en-US" sz="2200" dirty="0">
                <a:effectLst/>
                <a:latin typeface="Helvetica Light" panose="020B0403020202020204"/>
                <a:ea typeface="Arial" panose="020B0604020202020204" pitchFamily="34" charset="0"/>
              </a:rPr>
              <a:t>.</a:t>
            </a:r>
            <a:endParaRPr lang="cs-CZ" sz="2200" dirty="0">
              <a:effectLst/>
              <a:latin typeface="Helvetica Light" panose="020B0403020202020204"/>
              <a:ea typeface="Arial" panose="020B0604020202020204" pitchFamily="34" charset="0"/>
            </a:endParaRPr>
          </a:p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cs-CZ" sz="2200" b="1" dirty="0">
              <a:solidFill>
                <a:schemeClr val="dk1"/>
              </a:solidFill>
              <a:latin typeface="Helvetica Light" panose="020B0403020202020204"/>
            </a:endParaRPr>
          </a:p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200" dirty="0">
                <a:latin typeface="Helvetica Light" panose="020B0403020202020204"/>
              </a:rPr>
              <a:t>V </a:t>
            </a:r>
            <a:r>
              <a:rPr lang="en-US" sz="2200" dirty="0" err="1">
                <a:latin typeface="Helvetica Light" panose="020B0403020202020204"/>
              </a:rPr>
              <a:t>rámci</a:t>
            </a:r>
            <a:r>
              <a:rPr lang="en-US" sz="2200" dirty="0">
                <a:latin typeface="Helvetica Light" panose="020B0403020202020204"/>
              </a:rPr>
              <a:t> </a:t>
            </a:r>
            <a:r>
              <a:rPr lang="en-US" sz="2200" dirty="0" err="1">
                <a:latin typeface="Helvetica Light" panose="020B0403020202020204"/>
              </a:rPr>
              <a:t>projektu</a:t>
            </a:r>
            <a:r>
              <a:rPr lang="en-US" sz="2200" dirty="0">
                <a:latin typeface="Helvetica Light" panose="020B0403020202020204"/>
              </a:rPr>
              <a:t> </a:t>
            </a:r>
            <a:r>
              <a:rPr lang="en-US" sz="2200" dirty="0" err="1">
                <a:latin typeface="Helvetica Light" panose="020B0403020202020204"/>
              </a:rPr>
              <a:t>budou</a:t>
            </a:r>
            <a:r>
              <a:rPr lang="en-US" sz="2200" dirty="0">
                <a:latin typeface="Helvetica Light" panose="020B0403020202020204"/>
              </a:rPr>
              <a:t> </a:t>
            </a:r>
            <a:r>
              <a:rPr lang="en-US" sz="2200" dirty="0" err="1">
                <a:latin typeface="Helvetica Light" panose="020B0403020202020204"/>
              </a:rPr>
              <a:t>společně</a:t>
            </a:r>
            <a:r>
              <a:rPr lang="en-US" sz="2200" dirty="0">
                <a:latin typeface="Helvetica Light" panose="020B0403020202020204"/>
              </a:rPr>
              <a:t> </a:t>
            </a:r>
            <a:r>
              <a:rPr lang="en-US" sz="2200" b="1" dirty="0" err="1">
                <a:latin typeface="Helvetica Light" panose="020B0403020202020204"/>
              </a:rPr>
              <a:t>vyvinuty</a:t>
            </a:r>
            <a:r>
              <a:rPr lang="en-US" sz="2200" b="1" dirty="0">
                <a:latin typeface="Helvetica Light" panose="020B0403020202020204"/>
              </a:rPr>
              <a:t> a </a:t>
            </a:r>
            <a:r>
              <a:rPr lang="en-US" sz="2200" b="1" dirty="0" err="1">
                <a:latin typeface="Helvetica Light" panose="020B0403020202020204"/>
              </a:rPr>
              <a:t>zpřístupněny</a:t>
            </a:r>
            <a:r>
              <a:rPr lang="en-US" sz="2200" b="1" dirty="0">
                <a:latin typeface="Helvetica Light" panose="020B0403020202020204"/>
              </a:rPr>
              <a:t> </a:t>
            </a:r>
            <a:r>
              <a:rPr lang="en-US" sz="2200" b="1" dirty="0" err="1">
                <a:latin typeface="Helvetica Light" panose="020B0403020202020204"/>
              </a:rPr>
              <a:t>prototypy</a:t>
            </a:r>
            <a:r>
              <a:rPr lang="en-US" sz="2200" b="1" dirty="0">
                <a:latin typeface="Helvetica Light" panose="020B0403020202020204"/>
              </a:rPr>
              <a:t> </a:t>
            </a:r>
            <a:r>
              <a:rPr lang="en-US" sz="2200" b="1" dirty="0" err="1">
                <a:latin typeface="Helvetica Light" panose="020B0403020202020204"/>
              </a:rPr>
              <a:t>nástrojů</a:t>
            </a:r>
            <a:r>
              <a:rPr lang="en-US" sz="2200" b="1" dirty="0">
                <a:latin typeface="Helvetica Light" panose="020B0403020202020204"/>
              </a:rPr>
              <a:t> </a:t>
            </a:r>
            <a:r>
              <a:rPr lang="en-US" sz="2200" dirty="0">
                <a:latin typeface="Helvetica Light" panose="020B0403020202020204"/>
              </a:rPr>
              <a:t>pro </a:t>
            </a:r>
            <a:r>
              <a:rPr lang="en-US" sz="2200" dirty="0" err="1">
                <a:latin typeface="Helvetica Light" panose="020B0403020202020204"/>
              </a:rPr>
              <a:t>manipulaci</a:t>
            </a:r>
            <a:r>
              <a:rPr lang="en-US" sz="2200" dirty="0">
                <a:latin typeface="Helvetica Light" panose="020B0403020202020204"/>
              </a:rPr>
              <a:t> s </a:t>
            </a:r>
            <a:r>
              <a:rPr lang="en-US" sz="2200" dirty="0" err="1">
                <a:latin typeface="Helvetica Light" panose="020B0403020202020204"/>
              </a:rPr>
              <a:t>klimatickými</a:t>
            </a:r>
            <a:r>
              <a:rPr lang="en-US" sz="2200" dirty="0">
                <a:latin typeface="Helvetica Light" panose="020B0403020202020204"/>
              </a:rPr>
              <a:t> a </a:t>
            </a:r>
            <a:r>
              <a:rPr lang="en-US" sz="2200" dirty="0" err="1">
                <a:latin typeface="Helvetica Light" panose="020B0403020202020204"/>
              </a:rPr>
              <a:t>neklimatickými</a:t>
            </a:r>
            <a:r>
              <a:rPr lang="en-US" sz="2200" dirty="0">
                <a:latin typeface="Helvetica Light" panose="020B0403020202020204"/>
              </a:rPr>
              <a:t> </a:t>
            </a:r>
            <a:r>
              <a:rPr lang="en-US" sz="2200" dirty="0" err="1">
                <a:latin typeface="Helvetica Light" panose="020B0403020202020204"/>
              </a:rPr>
              <a:t>daty</a:t>
            </a:r>
            <a:r>
              <a:rPr lang="en-US" sz="2200" dirty="0">
                <a:latin typeface="Helvetica Light" panose="020B0403020202020204"/>
              </a:rPr>
              <a:t>, </a:t>
            </a:r>
            <a:r>
              <a:rPr lang="en-US" sz="2200" dirty="0" err="1">
                <a:latin typeface="Helvetica Light" panose="020B0403020202020204"/>
              </a:rPr>
              <a:t>které</a:t>
            </a:r>
            <a:r>
              <a:rPr lang="en-US" sz="2200" dirty="0">
                <a:latin typeface="Helvetica Light" panose="020B0403020202020204"/>
              </a:rPr>
              <a:t> </a:t>
            </a:r>
            <a:r>
              <a:rPr lang="en-US" sz="2200" dirty="0" err="1">
                <a:latin typeface="Helvetica Light" panose="020B0403020202020204"/>
              </a:rPr>
              <a:t>podpoří</a:t>
            </a:r>
            <a:r>
              <a:rPr lang="en-US" sz="2200" dirty="0">
                <a:latin typeface="Helvetica Light" panose="020B0403020202020204"/>
              </a:rPr>
              <a:t> a </a:t>
            </a:r>
            <a:r>
              <a:rPr lang="en-US" sz="2200" dirty="0" err="1">
                <a:latin typeface="Helvetica Light" panose="020B0403020202020204"/>
              </a:rPr>
              <a:t>zdokonalí</a:t>
            </a:r>
            <a:r>
              <a:rPr lang="en-US" sz="2200" dirty="0">
                <a:latin typeface="Helvetica Light" panose="020B0403020202020204"/>
              </a:rPr>
              <a:t> </a:t>
            </a:r>
            <a:r>
              <a:rPr lang="en-US" sz="2200" dirty="0" err="1">
                <a:latin typeface="Helvetica Light" panose="020B0403020202020204"/>
              </a:rPr>
              <a:t>stávající</a:t>
            </a:r>
            <a:r>
              <a:rPr lang="en-US" sz="2200" dirty="0">
                <a:latin typeface="Helvetica Light" panose="020B0403020202020204"/>
              </a:rPr>
              <a:t> </a:t>
            </a:r>
            <a:r>
              <a:rPr lang="en-US" sz="2200" dirty="0" err="1">
                <a:latin typeface="Helvetica Light" panose="020B0403020202020204"/>
              </a:rPr>
              <a:t>datové</a:t>
            </a:r>
            <a:r>
              <a:rPr lang="en-US" sz="2200" dirty="0">
                <a:latin typeface="Helvetica Light" panose="020B0403020202020204"/>
              </a:rPr>
              <a:t> </a:t>
            </a:r>
            <a:r>
              <a:rPr lang="en-US" sz="2200" dirty="0" err="1">
                <a:latin typeface="Helvetica Light" panose="020B0403020202020204"/>
              </a:rPr>
              <a:t>portály</a:t>
            </a:r>
            <a:r>
              <a:rPr lang="en-US" sz="2200" dirty="0">
                <a:latin typeface="Helvetica Light" panose="020B0403020202020204"/>
              </a:rPr>
              <a:t> a platformy a </a:t>
            </a:r>
            <a:r>
              <a:rPr lang="en-US" sz="2200" dirty="0" err="1">
                <a:latin typeface="Helvetica Light" panose="020B0403020202020204"/>
              </a:rPr>
              <a:t>umožní</a:t>
            </a:r>
            <a:r>
              <a:rPr lang="en-US" sz="2200" dirty="0">
                <a:latin typeface="Helvetica Light" panose="020B0403020202020204"/>
              </a:rPr>
              <a:t> </a:t>
            </a:r>
            <a:r>
              <a:rPr lang="en-US" sz="2200" dirty="0" err="1">
                <a:latin typeface="Helvetica Light" panose="020B0403020202020204"/>
              </a:rPr>
              <a:t>uživatelsky</a:t>
            </a:r>
            <a:r>
              <a:rPr lang="en-US" sz="2200" dirty="0">
                <a:latin typeface="Helvetica Light" panose="020B0403020202020204"/>
              </a:rPr>
              <a:t> </a:t>
            </a:r>
            <a:r>
              <a:rPr lang="en-US" sz="2200" dirty="0" err="1">
                <a:latin typeface="Helvetica Light" panose="020B0403020202020204"/>
              </a:rPr>
              <a:t>orientovanou</a:t>
            </a:r>
            <a:r>
              <a:rPr lang="en-US" sz="2200" dirty="0">
                <a:latin typeface="Helvetica Light" panose="020B0403020202020204"/>
              </a:rPr>
              <a:t> </a:t>
            </a:r>
            <a:r>
              <a:rPr lang="en-US" sz="2200" dirty="0" err="1">
                <a:latin typeface="Helvetica Light" panose="020B0403020202020204"/>
              </a:rPr>
              <a:t>integraci</a:t>
            </a:r>
            <a:r>
              <a:rPr lang="en-US" sz="2200" dirty="0">
                <a:latin typeface="Helvetica Light" panose="020B0403020202020204"/>
              </a:rPr>
              <a:t> </a:t>
            </a:r>
            <a:r>
              <a:rPr lang="en-US" sz="2200" dirty="0" err="1">
                <a:latin typeface="Helvetica Light" panose="020B0403020202020204"/>
              </a:rPr>
              <a:t>více</a:t>
            </a:r>
            <a:r>
              <a:rPr lang="en-US" sz="2200" dirty="0">
                <a:latin typeface="Helvetica Light" panose="020B0403020202020204"/>
              </a:rPr>
              <a:t> dat.</a:t>
            </a:r>
            <a:endParaRPr lang="cs-CZ" sz="2200" dirty="0"/>
          </a:p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GB" sz="2200" b="1" dirty="0">
              <a:solidFill>
                <a:schemeClr val="dk1"/>
              </a:solidFill>
              <a:latin typeface="Helvetica Light" panose="020B0403020202020204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8D9A68B-9BE7-A435-E581-32E60CAF7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27" y="375473"/>
            <a:ext cx="10914346" cy="936901"/>
          </a:xfrm>
        </p:spPr>
        <p:txBody>
          <a:bodyPr/>
          <a:lstStyle/>
          <a:p>
            <a:r>
              <a:rPr lang="en-DE" dirty="0"/>
              <a:t>VALORADA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512930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ADA5EC-B0B9-9FDF-8EC8-3EF8464C3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E0D6A-447D-C244-A023-753E8EE8976B}" type="slidenum">
              <a:rPr lang="fr-FR" smtClean="0"/>
              <a:t>5</a:t>
            </a:fld>
            <a:endParaRPr lang="fr-FR"/>
          </a:p>
        </p:txBody>
      </p:sp>
      <p:sp>
        <p:nvSpPr>
          <p:cNvPr id="8" name="Titre 2">
            <a:extLst>
              <a:ext uri="{FF2B5EF4-FFF2-40B4-BE49-F238E27FC236}">
                <a16:creationId xmlns:a16="http://schemas.microsoft.com/office/drawing/2014/main" id="{C1C1FC9B-1A01-3C71-4BDD-0660A76A1E7A}"/>
              </a:ext>
            </a:extLst>
          </p:cNvPr>
          <p:cNvSpPr txBox="1">
            <a:spLocks/>
          </p:cNvSpPr>
          <p:nvPr/>
        </p:nvSpPr>
        <p:spPr>
          <a:xfrm>
            <a:off x="8764136" y="352176"/>
            <a:ext cx="3218313" cy="1186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0" dirty="0">
                <a:latin typeface="Helvetica" pitchFamily="2" charset="0"/>
              </a:rPr>
              <a:t>DEMO REGIONS</a:t>
            </a:r>
          </a:p>
        </p:txBody>
      </p:sp>
      <p:pic>
        <p:nvPicPr>
          <p:cNvPr id="9" name="Picture 8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4131A241-E8C4-AD04-0255-720EB0994C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6309" y="3712058"/>
            <a:ext cx="2381454" cy="2316286"/>
          </a:xfrm>
          <a:prstGeom prst="rect">
            <a:avLst/>
          </a:prstGeom>
        </p:spPr>
      </p:pic>
      <p:pic>
        <p:nvPicPr>
          <p:cNvPr id="2" name="Picture 1" descr="A screenshot of a website">
            <a:extLst>
              <a:ext uri="{FF2B5EF4-FFF2-40B4-BE49-F238E27FC236}">
                <a16:creationId xmlns:a16="http://schemas.microsoft.com/office/drawing/2014/main" id="{52428CFB-A1DD-6756-E33D-89145123E4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85" t="1198" r="6875" b="8036"/>
          <a:stretch/>
        </p:blipFill>
        <p:spPr>
          <a:xfrm>
            <a:off x="0" y="230515"/>
            <a:ext cx="8654933" cy="60228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7309F0A-E974-F5FC-607C-B7031D6BBD98}"/>
              </a:ext>
            </a:extLst>
          </p:cNvPr>
          <p:cNvSpPr txBox="1"/>
          <p:nvPr/>
        </p:nvSpPr>
        <p:spPr>
          <a:xfrm>
            <a:off x="9161867" y="3342726"/>
            <a:ext cx="2422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Check our website:</a:t>
            </a:r>
            <a:endParaRPr lang="LID4096" b="1" dirty="0"/>
          </a:p>
        </p:txBody>
      </p:sp>
    </p:spTree>
    <p:extLst>
      <p:ext uri="{BB962C8B-B14F-4D97-AF65-F5344CB8AC3E}">
        <p14:creationId xmlns:p14="http://schemas.microsoft.com/office/powerpoint/2010/main" val="31173749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56FDCC0-99C3-8B94-7D42-6111A73D9251}"/>
              </a:ext>
            </a:extLst>
          </p:cNvPr>
          <p:cNvSpPr txBox="1">
            <a:spLocks/>
          </p:cNvSpPr>
          <p:nvPr/>
        </p:nvSpPr>
        <p:spPr>
          <a:xfrm>
            <a:off x="2973493" y="685665"/>
            <a:ext cx="6245013" cy="392643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DE" sz="2000" dirty="0">
                <a:latin typeface="Helvetica Light" panose="020B0403020202020204" pitchFamily="34" charset="0"/>
              </a:rPr>
              <a:t>VALORADA</a:t>
            </a:r>
            <a:r>
              <a:rPr lang="cs-CZ" sz="2000" dirty="0">
                <a:latin typeface="Helvetica Light" panose="020B0403020202020204" pitchFamily="34" charset="0"/>
              </a:rPr>
              <a:t> kontext</a:t>
            </a:r>
            <a:endParaRPr lang="en-DE" sz="2000" dirty="0">
              <a:latin typeface="Helvetica Light" panose="020B0403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60ED94-313B-E118-4F3C-D4093F257E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003" y="3017624"/>
            <a:ext cx="1279538" cy="8545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F06F8D-1716-44C1-E789-F4ECA9A585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878" y="4773617"/>
            <a:ext cx="1263664" cy="8557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0794F8D-72C0-3BC5-147B-EA34615879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911" y="3894954"/>
            <a:ext cx="1283892" cy="8526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A79CDBA-A8EF-547E-FB1C-513D021B3B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877" y="2086410"/>
            <a:ext cx="1284815" cy="903353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3523234-555B-FBB1-FB5B-BEE9A86B5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Presentation for Climateurope 2 </a:t>
            </a:r>
            <a:endParaRPr lang="fr-FR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A4D887-3C8A-D344-FF5A-F5ABA83DF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E0D6A-447D-C244-A023-753E8EE8976B}" type="slidenum">
              <a:rPr lang="fr-FR" smtClean="0"/>
              <a:t>6</a:t>
            </a:fld>
            <a:endParaRPr lang="fr-FR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CE5FF5E-C7A9-AA5E-BCFE-96F7738BF096}"/>
              </a:ext>
            </a:extLst>
          </p:cNvPr>
          <p:cNvSpPr txBox="1">
            <a:spLocks/>
          </p:cNvSpPr>
          <p:nvPr/>
        </p:nvSpPr>
        <p:spPr>
          <a:xfrm>
            <a:off x="1687692" y="2086410"/>
            <a:ext cx="1279538" cy="922564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1100" dirty="0">
                <a:solidFill>
                  <a:schemeClr val="bg1"/>
                </a:solidFill>
                <a:latin typeface="Helvetica Light" panose="020B0403020202020204" pitchFamily="34" charset="0"/>
              </a:rPr>
              <a:t>Rozmanitost a dynamika klimatických rizik</a:t>
            </a:r>
            <a:endParaRPr lang="en-DE" sz="1100" dirty="0">
              <a:solidFill>
                <a:schemeClr val="bg1"/>
              </a:solidFill>
              <a:latin typeface="Helvetica Light" panose="020B040302020202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AE05C63-7883-A99C-1E99-C39EE51E64B0}"/>
              </a:ext>
            </a:extLst>
          </p:cNvPr>
          <p:cNvSpPr txBox="1">
            <a:spLocks/>
          </p:cNvSpPr>
          <p:nvPr/>
        </p:nvSpPr>
        <p:spPr>
          <a:xfrm>
            <a:off x="1687692" y="2989764"/>
            <a:ext cx="1279538" cy="922564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1100" dirty="0">
                <a:solidFill>
                  <a:schemeClr val="bg1"/>
                </a:solidFill>
                <a:latin typeface="Helvetica Light" panose="020B0403020202020204" pitchFamily="34" charset="0"/>
              </a:rPr>
              <a:t>Jsou k dispozici aktuální údaje?</a:t>
            </a:r>
            <a:endParaRPr lang="en-DE" sz="1100" dirty="0">
              <a:solidFill>
                <a:schemeClr val="bg1"/>
              </a:solidFill>
              <a:latin typeface="Helvetica Light" panose="020B040302020202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C1447CB-0C22-8D91-6C2B-734615D23E95}"/>
              </a:ext>
            </a:extLst>
          </p:cNvPr>
          <p:cNvSpPr txBox="1">
            <a:spLocks/>
          </p:cNvSpPr>
          <p:nvPr/>
        </p:nvSpPr>
        <p:spPr>
          <a:xfrm>
            <a:off x="1687692" y="3895464"/>
            <a:ext cx="1279538" cy="84838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1100" dirty="0">
                <a:solidFill>
                  <a:schemeClr val="bg1"/>
                </a:solidFill>
                <a:latin typeface="Helvetica Light" panose="020B0403020202020204" pitchFamily="34" charset="0"/>
              </a:rPr>
              <a:t>Současná a budoucí potřeba dat</a:t>
            </a:r>
            <a:endParaRPr lang="en-DE" sz="1100" dirty="0">
              <a:solidFill>
                <a:schemeClr val="bg1"/>
              </a:solidFill>
              <a:latin typeface="Helvetica Light" panose="020B0403020202020204" pitchFamily="34" charset="0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509EEEB-0D2A-E886-BB38-A32F82BF1E2C}"/>
              </a:ext>
            </a:extLst>
          </p:cNvPr>
          <p:cNvSpPr txBox="1">
            <a:spLocks/>
          </p:cNvSpPr>
          <p:nvPr/>
        </p:nvSpPr>
        <p:spPr>
          <a:xfrm>
            <a:off x="1687692" y="4753988"/>
            <a:ext cx="1279538" cy="875363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1100" dirty="0">
                <a:solidFill>
                  <a:schemeClr val="bg1"/>
                </a:solidFill>
                <a:latin typeface="Helvetica Light" panose="020B0403020202020204" pitchFamily="34" charset="0"/>
              </a:rPr>
              <a:t>Datové aplikace v budoucnu</a:t>
            </a:r>
            <a:endParaRPr lang="en-DE" sz="1100" dirty="0">
              <a:solidFill>
                <a:schemeClr val="bg1"/>
              </a:solidFill>
              <a:latin typeface="Helvetica Light" panose="020B040302020202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E312DD89-6EEA-32BC-5E25-74D5A223A9E1}"/>
              </a:ext>
            </a:extLst>
          </p:cNvPr>
          <p:cNvSpPr txBox="1">
            <a:spLocks/>
          </p:cNvSpPr>
          <p:nvPr/>
        </p:nvSpPr>
        <p:spPr>
          <a:xfrm>
            <a:off x="3033661" y="1898076"/>
            <a:ext cx="4606995" cy="3885569"/>
          </a:xfrm>
          <a:prstGeom prst="rect">
            <a:avLst/>
          </a:prstGeom>
          <a:solidFill>
            <a:schemeClr val="bg2"/>
          </a:solidFill>
          <a:ln w="3175" cap="flat" cmpd="sng" algn="ctr">
            <a:solidFill>
              <a:schemeClr val="bg1"/>
            </a:solidFill>
            <a:prstDash val="solid"/>
            <a:miter lim="800000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dirty="0"/>
              <a:t>-</a:t>
            </a:r>
            <a:r>
              <a:rPr lang="en-GB" sz="1400" dirty="0">
                <a:solidFill>
                  <a:schemeClr val="tx1"/>
                </a:solidFill>
                <a:latin typeface="Helvetica Light" panose="020B0403020202020204" pitchFamily="34" charset="0"/>
              </a:rPr>
              <a:t> </a:t>
            </a:r>
            <a:r>
              <a:rPr lang="cs-CZ" sz="1400" dirty="0"/>
              <a:t>Navzdory značnému množství dostupných informací o klimatu je jejich integrace do rozhodování stále nízká.</a:t>
            </a:r>
            <a:br>
              <a:rPr lang="cs-CZ" sz="1400" dirty="0"/>
            </a:br>
            <a:endParaRPr lang="cs-CZ" sz="1400" dirty="0"/>
          </a:p>
          <a:p>
            <a:r>
              <a:rPr lang="cs-CZ" sz="1400" dirty="0"/>
              <a:t>- </a:t>
            </a:r>
            <a:r>
              <a:rPr lang="cs-CZ" sz="1400" dirty="0">
                <a:solidFill>
                  <a:schemeClr val="tx1"/>
                </a:solidFill>
              </a:rPr>
              <a:t>Aby</a:t>
            </a:r>
            <a:r>
              <a:rPr lang="cs-CZ" sz="1400" dirty="0"/>
              <a:t> byla zajištěna jejich využitelnost, musí klimatické informace poskytovat místní a </a:t>
            </a:r>
            <a:r>
              <a:rPr lang="cs-CZ" sz="1400" b="1" dirty="0"/>
              <a:t>kontextuální porozumění </a:t>
            </a:r>
            <a:r>
              <a:rPr lang="cs-CZ" sz="1400" dirty="0"/>
              <a:t>klimatickým rizikům.</a:t>
            </a:r>
            <a:br>
              <a:rPr lang="cs-CZ" sz="1400" dirty="0"/>
            </a:br>
            <a:endParaRPr lang="cs-CZ" sz="1400" dirty="0"/>
          </a:p>
          <a:p>
            <a:r>
              <a:rPr lang="cs-CZ" sz="1400" dirty="0"/>
              <a:t>- Regiony a obce produkují velké objemy socioekonomických a demografických údajů a údajů o území, které </a:t>
            </a:r>
            <a:r>
              <a:rPr lang="cs-CZ" sz="1400" b="1" dirty="0"/>
              <a:t>by mohly</a:t>
            </a:r>
            <a:r>
              <a:rPr lang="cs-CZ" sz="1400" dirty="0"/>
              <a:t> </a:t>
            </a:r>
            <a:r>
              <a:rPr lang="cs-CZ" sz="1400" b="1" dirty="0"/>
              <a:t>poskytnout smysluplnou charakteristiku </a:t>
            </a:r>
            <a:r>
              <a:rPr lang="cs-CZ" sz="1400" dirty="0"/>
              <a:t>klimatických rizik a zranitelnosti v místním měřítku.</a:t>
            </a:r>
            <a:br>
              <a:rPr lang="cs-CZ" sz="1400" dirty="0"/>
            </a:br>
            <a:endParaRPr lang="cs-CZ" sz="1400" dirty="0"/>
          </a:p>
          <a:p>
            <a:r>
              <a:rPr lang="cs-CZ" sz="1400" dirty="0"/>
              <a:t>- Tyto soubory dat z místních zdrojů obsahují </a:t>
            </a:r>
            <a:r>
              <a:rPr lang="cs-CZ" sz="1400" b="1" dirty="0"/>
              <a:t>„potenciální klimatickou hodnotu“.</a:t>
            </a:r>
            <a:endParaRPr lang="cs-CZ" sz="1400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B2F801FE-D29E-8A13-8047-64B572B8903A}"/>
              </a:ext>
            </a:extLst>
          </p:cNvPr>
          <p:cNvSpPr txBox="1">
            <a:spLocks/>
          </p:cNvSpPr>
          <p:nvPr/>
        </p:nvSpPr>
        <p:spPr>
          <a:xfrm>
            <a:off x="8019478" y="1898075"/>
            <a:ext cx="3542754" cy="388557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GB" sz="1200" b="1" dirty="0">
              <a:latin typeface="Helvetica Light" panose="020B0403020202020204" pitchFamily="34" charset="0"/>
            </a:endParaRPr>
          </a:p>
          <a:p>
            <a:pPr marL="0" indent="0">
              <a:buNone/>
            </a:pPr>
            <a:r>
              <a:rPr lang="cs-CZ" sz="1200" b="1" dirty="0"/>
              <a:t>Získávání hodnot v oblasti klimatu ze souborů dat, kterému brání:</a:t>
            </a:r>
            <a:br>
              <a:rPr lang="cs-CZ" sz="1200" dirty="0"/>
            </a:br>
            <a:endParaRPr lang="cs-CZ" sz="1200" dirty="0"/>
          </a:p>
          <a:p>
            <a:pPr marL="0" indent="0">
              <a:buNone/>
            </a:pPr>
            <a:r>
              <a:rPr lang="cs-CZ" sz="1200" dirty="0"/>
              <a:t>x Nedostatečné pochopení </a:t>
            </a:r>
            <a:r>
              <a:rPr lang="cs-CZ" sz="1200" b="1" dirty="0"/>
              <a:t>možností, které</a:t>
            </a:r>
            <a:r>
              <a:rPr lang="cs-CZ" sz="1200" dirty="0"/>
              <a:t> data nabízejí pro </a:t>
            </a:r>
            <a:r>
              <a:rPr lang="cs-CZ" sz="1200" dirty="0" err="1"/>
              <a:t>kontextualizaci</a:t>
            </a:r>
            <a:r>
              <a:rPr lang="cs-CZ" sz="1200" dirty="0"/>
              <a:t> klimatických rizik;</a:t>
            </a:r>
            <a:br>
              <a:rPr lang="cs-CZ" sz="1200" dirty="0"/>
            </a:br>
            <a:endParaRPr lang="cs-CZ" sz="1200" dirty="0"/>
          </a:p>
          <a:p>
            <a:pPr marL="0" indent="0">
              <a:buNone/>
            </a:pPr>
            <a:r>
              <a:rPr lang="cs-CZ" sz="1200" dirty="0"/>
              <a:t>x Nedostatečná </a:t>
            </a:r>
            <a:r>
              <a:rPr lang="cs-CZ" sz="1200" b="1" dirty="0"/>
              <a:t>spolupráce</a:t>
            </a:r>
            <a:r>
              <a:rPr lang="cs-CZ" sz="1200" dirty="0"/>
              <a:t> mezi různorodými zúčastněnými stranami zastupujícími různé sektory;</a:t>
            </a:r>
            <a:br>
              <a:rPr lang="cs-CZ" sz="1200" dirty="0"/>
            </a:br>
            <a:endParaRPr lang="cs-CZ" sz="1200" dirty="0"/>
          </a:p>
          <a:p>
            <a:pPr marL="0" indent="0">
              <a:buNone/>
            </a:pPr>
            <a:r>
              <a:rPr lang="cs-CZ" sz="1200" b="1" dirty="0"/>
              <a:t>x </a:t>
            </a:r>
            <a:r>
              <a:rPr lang="cs-CZ" sz="1200" dirty="0"/>
              <a:t>Přístup ke správě dat;</a:t>
            </a:r>
            <a:br>
              <a:rPr lang="cs-CZ" sz="1200" dirty="0"/>
            </a:br>
            <a:endParaRPr lang="cs-CZ" sz="1200" dirty="0"/>
          </a:p>
          <a:p>
            <a:pPr marL="0" indent="0">
              <a:buNone/>
            </a:pPr>
            <a:r>
              <a:rPr lang="cs-CZ" sz="1200" dirty="0"/>
              <a:t>x Špatné </a:t>
            </a:r>
            <a:r>
              <a:rPr lang="cs-CZ" sz="1200" b="1" dirty="0"/>
              <a:t>postupy</a:t>
            </a:r>
            <a:r>
              <a:rPr lang="cs-CZ" sz="1200" dirty="0"/>
              <a:t> správy dat ;</a:t>
            </a:r>
            <a:br>
              <a:rPr lang="cs-CZ" sz="1200" dirty="0"/>
            </a:br>
            <a:endParaRPr lang="cs-CZ" sz="1200" dirty="0"/>
          </a:p>
          <a:p>
            <a:pPr marL="0" indent="0">
              <a:buNone/>
            </a:pPr>
            <a:r>
              <a:rPr lang="cs-CZ" sz="1200" dirty="0"/>
              <a:t>x Nedostatek </a:t>
            </a:r>
            <a:r>
              <a:rPr lang="cs-CZ" sz="1200" b="1" dirty="0"/>
              <a:t>kapacit</a:t>
            </a:r>
            <a:r>
              <a:rPr lang="cs-CZ" sz="1200" dirty="0"/>
              <a:t> a omezené administrativní </a:t>
            </a:r>
            <a:r>
              <a:rPr lang="cs-CZ" sz="1200" b="1" dirty="0"/>
              <a:t>kompetence</a:t>
            </a:r>
            <a:r>
              <a:rPr lang="cs-CZ" sz="1200" dirty="0"/>
              <a:t>.</a:t>
            </a:r>
          </a:p>
        </p:txBody>
      </p:sp>
      <p:sp>
        <p:nvSpPr>
          <p:cNvPr id="20" name="Multiply 19">
            <a:extLst>
              <a:ext uri="{FF2B5EF4-FFF2-40B4-BE49-F238E27FC236}">
                <a16:creationId xmlns:a16="http://schemas.microsoft.com/office/drawing/2014/main" id="{3D647D17-D5B0-D13D-641C-EB24813B0690}"/>
              </a:ext>
            </a:extLst>
          </p:cNvPr>
          <p:cNvSpPr/>
          <p:nvPr/>
        </p:nvSpPr>
        <p:spPr>
          <a:xfrm>
            <a:off x="7707087" y="3553095"/>
            <a:ext cx="245960" cy="392643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03333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A2ED01-50A2-6EF2-6F91-D6F5391F1B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945D39-D726-6491-C7DF-0F4A9B422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>
                <a:ea typeface="Calibri"/>
                <a:cs typeface="Calibri"/>
              </a:rPr>
              <a:t>ZAPOJENÍ MĚST PŘEROV </a:t>
            </a:r>
            <a:br>
              <a:rPr lang="cs-CZ" dirty="0">
                <a:ea typeface="Calibri"/>
                <a:cs typeface="Calibri"/>
              </a:rPr>
            </a:br>
            <a:r>
              <a:rPr lang="cs-CZ" dirty="0">
                <a:ea typeface="Calibri"/>
                <a:cs typeface="Calibri"/>
              </a:rPr>
              <a:t>A MLADÁ BOLESLAV</a:t>
            </a:r>
            <a:br>
              <a:rPr lang="cs-CZ" dirty="0">
                <a:ea typeface="Calibri"/>
                <a:cs typeface="Calibri"/>
              </a:rPr>
            </a:br>
            <a:br>
              <a:rPr lang="cs-CZ" dirty="0">
                <a:ea typeface="Calibri"/>
                <a:cs typeface="Calibri"/>
              </a:rPr>
            </a:br>
            <a:r>
              <a:rPr lang="cs-CZ" sz="3800" dirty="0">
                <a:ea typeface="Calibri"/>
                <a:cs typeface="Calibri"/>
              </a:rPr>
              <a:t>Jak probíhalo zapojení měst do projektu </a:t>
            </a:r>
            <a:br>
              <a:rPr lang="cs-CZ" sz="3800" dirty="0">
                <a:ea typeface="Calibri"/>
                <a:cs typeface="Calibri"/>
              </a:rPr>
            </a:br>
            <a:r>
              <a:rPr lang="cs-CZ" sz="3800" dirty="0">
                <a:ea typeface="Calibri"/>
                <a:cs typeface="Calibri"/>
              </a:rPr>
              <a:t>od 06/2023 do 09/2025?</a:t>
            </a:r>
            <a:endParaRPr lang="de-DE" sz="380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6CFE983-052E-C646-EE25-ED8413EFCF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13E10A1-8455-D773-62AA-78369F335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Footer title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A01B3FB-C288-B595-CE40-70387472A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E0D6A-447D-C244-A023-753E8EE8976B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13363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5A314-1450-A701-19F7-7CC383324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ZAPOJENÍ MĚST DO PROJEKTU </a:t>
            </a:r>
            <a:r>
              <a:rPr lang="en-DE" dirty="0"/>
              <a:t>VALORADA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2BB048-FF4F-A8A8-51DD-38EC35375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E0D6A-447D-C244-A023-753E8EE8976B}" type="slidenum">
              <a:rPr lang="fr-FR" smtClean="0"/>
              <a:t>8</a:t>
            </a:fld>
            <a:endParaRPr lang="fr-FR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A9A39D9-0EAA-1CD1-D824-ADD6E221EEA3}"/>
              </a:ext>
            </a:extLst>
          </p:cNvPr>
          <p:cNvSpPr/>
          <p:nvPr/>
        </p:nvSpPr>
        <p:spPr>
          <a:xfrm>
            <a:off x="1798336" y="1952396"/>
            <a:ext cx="1136754" cy="687049"/>
          </a:xfrm>
          <a:prstGeom prst="roundRect">
            <a:avLst/>
          </a:prstGeom>
          <a:solidFill>
            <a:srgbClr val="FFC100"/>
          </a:solidFill>
          <a:ln>
            <a:solidFill>
              <a:srgbClr val="4472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400" dirty="0">
                <a:solidFill>
                  <a:srgbClr val="002F2C"/>
                </a:solidFill>
                <a:latin typeface="Times New Roman"/>
                <a:cs typeface="Times New Roman"/>
              </a:rPr>
              <a:t>Kick-off</a:t>
            </a:r>
            <a:r>
              <a:rPr lang="cs-CZ" sz="1400" dirty="0">
                <a:solidFill>
                  <a:srgbClr val="002F2C"/>
                </a:solidFill>
                <a:latin typeface="Times New Roman"/>
                <a:cs typeface="Times New Roman"/>
              </a:rPr>
              <a:t> (ASITIS)</a:t>
            </a:r>
            <a:endParaRPr lang="en-GB" sz="1400" dirty="0">
              <a:solidFill>
                <a:srgbClr val="002F2C"/>
              </a:solidFill>
              <a:latin typeface="Times New Roman"/>
              <a:cs typeface="Times New Roman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0CEC4CE-B89D-523E-C178-DA2888C44A17}"/>
              </a:ext>
            </a:extLst>
          </p:cNvPr>
          <p:cNvSpPr/>
          <p:nvPr/>
        </p:nvSpPr>
        <p:spPr>
          <a:xfrm>
            <a:off x="3940965" y="1952396"/>
            <a:ext cx="1136754" cy="687049"/>
          </a:xfrm>
          <a:prstGeom prst="roundRect">
            <a:avLst/>
          </a:prstGeom>
          <a:solidFill>
            <a:srgbClr val="FFC100"/>
          </a:solidFill>
          <a:ln>
            <a:solidFill>
              <a:srgbClr val="4472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cs-CZ" sz="1400" dirty="0">
                <a:solidFill>
                  <a:srgbClr val="002F2C"/>
                </a:solidFill>
                <a:latin typeface="Times New Roman"/>
                <a:cs typeface="Times New Roman"/>
              </a:rPr>
              <a:t>První </a:t>
            </a:r>
            <a:r>
              <a:rPr lang="en-GB" sz="1400" dirty="0">
                <a:solidFill>
                  <a:srgbClr val="002F2C"/>
                </a:solidFill>
                <a:latin typeface="Times New Roman"/>
                <a:cs typeface="Times New Roman"/>
              </a:rPr>
              <a:t>Workshop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1D3A5C8-7538-7B81-E987-E4026773B37F}"/>
              </a:ext>
            </a:extLst>
          </p:cNvPr>
          <p:cNvSpPr/>
          <p:nvPr/>
        </p:nvSpPr>
        <p:spPr>
          <a:xfrm>
            <a:off x="6140562" y="1952394"/>
            <a:ext cx="1400892" cy="687049"/>
          </a:xfrm>
          <a:prstGeom prst="roundRect">
            <a:avLst/>
          </a:prstGeom>
          <a:solidFill>
            <a:srgbClr val="FFC100"/>
          </a:solidFill>
          <a:ln>
            <a:solidFill>
              <a:srgbClr val="4472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400" dirty="0" err="1">
                <a:solidFill>
                  <a:srgbClr val="002F2C"/>
                </a:solidFill>
                <a:latin typeface="Times New Roman"/>
                <a:cs typeface="Times New Roman"/>
              </a:rPr>
              <a:t>Implementa</a:t>
            </a:r>
            <a:r>
              <a:rPr lang="cs-CZ" sz="1400" dirty="0">
                <a:solidFill>
                  <a:srgbClr val="002F2C"/>
                </a:solidFill>
                <a:latin typeface="Times New Roman"/>
                <a:cs typeface="Times New Roman"/>
              </a:rPr>
              <a:t>ční</a:t>
            </a:r>
            <a:r>
              <a:rPr lang="en-GB" sz="1400" dirty="0">
                <a:solidFill>
                  <a:srgbClr val="002F2C"/>
                </a:solidFill>
                <a:latin typeface="Times New Roman"/>
                <a:cs typeface="Times New Roman"/>
              </a:rPr>
              <a:t> Workshop</a:t>
            </a:r>
          </a:p>
        </p:txBody>
      </p:sp>
      <p:sp>
        <p:nvSpPr>
          <p:cNvPr id="9" name="Google Shape;121;p2">
            <a:extLst>
              <a:ext uri="{FF2B5EF4-FFF2-40B4-BE49-F238E27FC236}">
                <a16:creationId xmlns:a16="http://schemas.microsoft.com/office/drawing/2014/main" id="{1D8164F0-12A3-AD9C-F8B3-2BC7B7B57F4B}"/>
              </a:ext>
            </a:extLst>
          </p:cNvPr>
          <p:cNvSpPr txBox="1"/>
          <p:nvPr/>
        </p:nvSpPr>
        <p:spPr>
          <a:xfrm>
            <a:off x="1746672" y="2879603"/>
            <a:ext cx="1351264" cy="35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R="0" lvl="0" algn="l" rtl="0">
              <a:lnSpc>
                <a:spcPct val="120000"/>
              </a:lnSpc>
              <a:spcAft>
                <a:spcPts val="0"/>
              </a:spcAft>
              <a:buClr>
                <a:schemeClr val="accent2"/>
              </a:buClr>
              <a:buSzPts val="1600"/>
            </a:pPr>
            <a:r>
              <a:rPr lang="cs-CZ" sz="1400" dirty="0">
                <a:solidFill>
                  <a:schemeClr val="dk1"/>
                </a:solidFill>
                <a:latin typeface="Montserrat"/>
                <a:sym typeface="Montserrat"/>
              </a:rPr>
              <a:t>Červen </a:t>
            </a:r>
            <a:r>
              <a:rPr lang="en-US" sz="1400" dirty="0">
                <a:solidFill>
                  <a:schemeClr val="dk1"/>
                </a:solidFill>
                <a:latin typeface="Montserrat"/>
                <a:sym typeface="Montserrat"/>
              </a:rPr>
              <a:t>2023</a:t>
            </a:r>
            <a:r>
              <a:rPr lang="en-US" sz="14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	</a:t>
            </a:r>
            <a:endParaRPr sz="1400" dirty="0"/>
          </a:p>
        </p:txBody>
      </p:sp>
      <p:sp>
        <p:nvSpPr>
          <p:cNvPr id="10" name="Google Shape;121;p2">
            <a:extLst>
              <a:ext uri="{FF2B5EF4-FFF2-40B4-BE49-F238E27FC236}">
                <a16:creationId xmlns:a16="http://schemas.microsoft.com/office/drawing/2014/main" id="{EABA9428-3E09-575E-2D94-E3BA6F1211B0}"/>
              </a:ext>
            </a:extLst>
          </p:cNvPr>
          <p:cNvSpPr txBox="1"/>
          <p:nvPr/>
        </p:nvSpPr>
        <p:spPr>
          <a:xfrm>
            <a:off x="3878752" y="2879603"/>
            <a:ext cx="1762265" cy="35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R="0" lvl="0" algn="l" rtl="0">
              <a:lnSpc>
                <a:spcPct val="120000"/>
              </a:lnSpc>
              <a:spcAft>
                <a:spcPts val="0"/>
              </a:spcAft>
              <a:buClr>
                <a:schemeClr val="accent2"/>
              </a:buClr>
              <a:buSzPts val="1600"/>
            </a:pPr>
            <a:r>
              <a:rPr lang="cs-CZ" sz="14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Říjen</a:t>
            </a:r>
            <a:r>
              <a:rPr lang="en-US" sz="14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2023	</a:t>
            </a:r>
            <a:endParaRPr sz="1400" dirty="0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9816E60A-68CC-D335-3273-3434D15C2F7A}"/>
              </a:ext>
            </a:extLst>
          </p:cNvPr>
          <p:cNvSpPr/>
          <p:nvPr/>
        </p:nvSpPr>
        <p:spPr>
          <a:xfrm>
            <a:off x="3003550" y="2149981"/>
            <a:ext cx="875202" cy="34352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F848561B-0F88-EA4B-37C6-C94D3CA5ACFE}"/>
              </a:ext>
            </a:extLst>
          </p:cNvPr>
          <p:cNvSpPr/>
          <p:nvPr/>
        </p:nvSpPr>
        <p:spPr>
          <a:xfrm rot="5400000">
            <a:off x="3940964" y="3554594"/>
            <a:ext cx="1136754" cy="34352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8085195-555C-1599-84C4-F5CB79C8CBD9}"/>
              </a:ext>
            </a:extLst>
          </p:cNvPr>
          <p:cNvSpPr/>
          <p:nvPr/>
        </p:nvSpPr>
        <p:spPr>
          <a:xfrm>
            <a:off x="3940964" y="4405627"/>
            <a:ext cx="1136754" cy="687049"/>
          </a:xfrm>
          <a:prstGeom prst="roundRect">
            <a:avLst/>
          </a:prstGeom>
          <a:solidFill>
            <a:srgbClr val="FFC100"/>
          </a:solidFill>
          <a:ln>
            <a:solidFill>
              <a:srgbClr val="4472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400" dirty="0">
                <a:solidFill>
                  <a:srgbClr val="002F2C"/>
                </a:solidFill>
                <a:latin typeface="Times New Roman"/>
                <a:cs typeface="Times New Roman"/>
              </a:rPr>
              <a:t>Indi</a:t>
            </a:r>
            <a:r>
              <a:rPr lang="cs-CZ" sz="1400" dirty="0" err="1">
                <a:solidFill>
                  <a:srgbClr val="002F2C"/>
                </a:solidFill>
                <a:latin typeface="Times New Roman"/>
                <a:cs typeface="Times New Roman"/>
              </a:rPr>
              <a:t>kátory</a:t>
            </a:r>
            <a:r>
              <a:rPr lang="cs-CZ" sz="1400" dirty="0">
                <a:solidFill>
                  <a:srgbClr val="002F2C"/>
                </a:solidFill>
                <a:latin typeface="Times New Roman"/>
                <a:cs typeface="Times New Roman"/>
              </a:rPr>
              <a:t> a Nástroje</a:t>
            </a:r>
          </a:p>
          <a:p>
            <a:pPr algn="ctr"/>
            <a:r>
              <a:rPr lang="cs-CZ" sz="1400" dirty="0">
                <a:solidFill>
                  <a:srgbClr val="002F2C"/>
                </a:solidFill>
                <a:latin typeface="Times New Roman"/>
                <a:cs typeface="Times New Roman"/>
              </a:rPr>
              <a:t>1. verze</a:t>
            </a:r>
            <a:endParaRPr lang="en-GB" sz="1400" dirty="0">
              <a:solidFill>
                <a:srgbClr val="002F2C"/>
              </a:solidFill>
              <a:latin typeface="Times New Roman"/>
              <a:cs typeface="Times New Roman"/>
            </a:endParaRPr>
          </a:p>
        </p:txBody>
      </p:sp>
      <p:sp>
        <p:nvSpPr>
          <p:cNvPr id="14" name="Google Shape;121;p2">
            <a:extLst>
              <a:ext uri="{FF2B5EF4-FFF2-40B4-BE49-F238E27FC236}">
                <a16:creationId xmlns:a16="http://schemas.microsoft.com/office/drawing/2014/main" id="{3994AF4D-A79C-3A9F-3EB3-0156E2B6C803}"/>
              </a:ext>
            </a:extLst>
          </p:cNvPr>
          <p:cNvSpPr txBox="1"/>
          <p:nvPr/>
        </p:nvSpPr>
        <p:spPr>
          <a:xfrm>
            <a:off x="3940964" y="5332834"/>
            <a:ext cx="1421216" cy="35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R="0" lvl="0" algn="l" rtl="0">
              <a:lnSpc>
                <a:spcPct val="120000"/>
              </a:lnSpc>
              <a:spcAft>
                <a:spcPts val="0"/>
              </a:spcAft>
              <a:buClr>
                <a:schemeClr val="accent2"/>
              </a:buClr>
              <a:buSzPts val="1600"/>
            </a:pPr>
            <a:r>
              <a:rPr lang="cs-CZ" sz="14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Červen</a:t>
            </a:r>
            <a:r>
              <a:rPr lang="en-US" sz="14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2024</a:t>
            </a:r>
            <a:endParaRPr sz="1400" dirty="0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7A11378B-4EA3-F1C6-E89B-2AB7F74BCF7F}"/>
              </a:ext>
            </a:extLst>
          </p:cNvPr>
          <p:cNvSpPr/>
          <p:nvPr/>
        </p:nvSpPr>
        <p:spPr>
          <a:xfrm>
            <a:off x="5139932" y="2124157"/>
            <a:ext cx="943662" cy="343525"/>
          </a:xfrm>
          <a:prstGeom prst="rightArrow">
            <a:avLst>
              <a:gd name="adj1" fmla="val 57394"/>
              <a:gd name="adj2" fmla="val 50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Google Shape;121;p2">
            <a:extLst>
              <a:ext uri="{FF2B5EF4-FFF2-40B4-BE49-F238E27FC236}">
                <a16:creationId xmlns:a16="http://schemas.microsoft.com/office/drawing/2014/main" id="{A0CFC280-2DFB-AF8D-4529-1CC1ABA55731}"/>
              </a:ext>
            </a:extLst>
          </p:cNvPr>
          <p:cNvSpPr txBox="1"/>
          <p:nvPr/>
        </p:nvSpPr>
        <p:spPr>
          <a:xfrm>
            <a:off x="6136286" y="2879601"/>
            <a:ext cx="1488746" cy="35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lnSpc>
                <a:spcPct val="120000"/>
              </a:lnSpc>
              <a:buClr>
                <a:schemeClr val="accent2"/>
              </a:buClr>
              <a:buSzPts val="1600"/>
            </a:pPr>
            <a:r>
              <a:rPr lang="cs-CZ" sz="14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Listopad</a:t>
            </a:r>
            <a:r>
              <a:rPr lang="en-US" sz="14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2024	</a:t>
            </a:r>
            <a:endParaRPr sz="1400" dirty="0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A68CEF6D-060A-C36A-FC29-BB6EE472CD21}"/>
              </a:ext>
            </a:extLst>
          </p:cNvPr>
          <p:cNvSpPr/>
          <p:nvPr/>
        </p:nvSpPr>
        <p:spPr>
          <a:xfrm rot="5400000">
            <a:off x="6299462" y="3554594"/>
            <a:ext cx="1136754" cy="34352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6D54A2D-025D-5DCA-BDB1-14822DC477BF}"/>
              </a:ext>
            </a:extLst>
          </p:cNvPr>
          <p:cNvSpPr/>
          <p:nvPr/>
        </p:nvSpPr>
        <p:spPr>
          <a:xfrm>
            <a:off x="6299462" y="4405627"/>
            <a:ext cx="1136754" cy="687049"/>
          </a:xfrm>
          <a:prstGeom prst="roundRect">
            <a:avLst/>
          </a:prstGeom>
          <a:solidFill>
            <a:srgbClr val="FFC100"/>
          </a:solidFill>
          <a:ln>
            <a:solidFill>
              <a:srgbClr val="4472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400" dirty="0">
                <a:solidFill>
                  <a:srgbClr val="002F2C"/>
                </a:solidFill>
                <a:latin typeface="Times New Roman"/>
                <a:cs typeface="Times New Roman"/>
              </a:rPr>
              <a:t>Indi</a:t>
            </a:r>
            <a:r>
              <a:rPr lang="cs-CZ" sz="1400" dirty="0" err="1">
                <a:solidFill>
                  <a:srgbClr val="002F2C"/>
                </a:solidFill>
                <a:latin typeface="Times New Roman"/>
                <a:cs typeface="Times New Roman"/>
              </a:rPr>
              <a:t>kátory</a:t>
            </a:r>
            <a:r>
              <a:rPr lang="cs-CZ" sz="1400" dirty="0">
                <a:solidFill>
                  <a:srgbClr val="002F2C"/>
                </a:solidFill>
                <a:latin typeface="Times New Roman"/>
                <a:cs typeface="Times New Roman"/>
              </a:rPr>
              <a:t> a Nástroje</a:t>
            </a:r>
          </a:p>
          <a:p>
            <a:pPr algn="ctr"/>
            <a:r>
              <a:rPr lang="cs-CZ" sz="1400" dirty="0">
                <a:solidFill>
                  <a:srgbClr val="002F2C"/>
                </a:solidFill>
                <a:latin typeface="Times New Roman"/>
                <a:cs typeface="Times New Roman"/>
              </a:rPr>
              <a:t>2. verze</a:t>
            </a:r>
            <a:endParaRPr lang="en-GB" sz="1400" dirty="0">
              <a:solidFill>
                <a:srgbClr val="002F2C"/>
              </a:solidFill>
              <a:latin typeface="Times New Roman"/>
              <a:cs typeface="Times New Roman"/>
            </a:endParaRPr>
          </a:p>
        </p:txBody>
      </p:sp>
      <p:sp>
        <p:nvSpPr>
          <p:cNvPr id="19" name="Google Shape;121;p2">
            <a:extLst>
              <a:ext uri="{FF2B5EF4-FFF2-40B4-BE49-F238E27FC236}">
                <a16:creationId xmlns:a16="http://schemas.microsoft.com/office/drawing/2014/main" id="{CD54A87E-C9A5-727C-02F3-0543E1ED9939}"/>
              </a:ext>
            </a:extLst>
          </p:cNvPr>
          <p:cNvSpPr txBox="1"/>
          <p:nvPr/>
        </p:nvSpPr>
        <p:spPr>
          <a:xfrm>
            <a:off x="6299462" y="5332834"/>
            <a:ext cx="1421216" cy="35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lnSpc>
                <a:spcPct val="120000"/>
              </a:lnSpc>
              <a:buClr>
                <a:schemeClr val="accent2"/>
              </a:buClr>
              <a:buSzPts val="1600"/>
            </a:pPr>
            <a:r>
              <a:rPr lang="cs-CZ" sz="14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Červen</a:t>
            </a:r>
            <a:r>
              <a:rPr lang="en-US" sz="14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2025</a:t>
            </a:r>
            <a:endParaRPr sz="1400" dirty="0"/>
          </a:p>
        </p:txBody>
      </p:sp>
      <p:sp>
        <p:nvSpPr>
          <p:cNvPr id="20" name="Google Shape;121;p2">
            <a:extLst>
              <a:ext uri="{FF2B5EF4-FFF2-40B4-BE49-F238E27FC236}">
                <a16:creationId xmlns:a16="http://schemas.microsoft.com/office/drawing/2014/main" id="{84A82B51-2817-131D-F7A8-8768ACD97F1B}"/>
              </a:ext>
            </a:extLst>
          </p:cNvPr>
          <p:cNvSpPr txBox="1"/>
          <p:nvPr/>
        </p:nvSpPr>
        <p:spPr>
          <a:xfrm>
            <a:off x="8954737" y="1597569"/>
            <a:ext cx="996893" cy="35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R="0" lvl="0" algn="l" rtl="0">
              <a:lnSpc>
                <a:spcPct val="120000"/>
              </a:lnSpc>
              <a:spcAft>
                <a:spcPts val="0"/>
              </a:spcAft>
              <a:buClr>
                <a:schemeClr val="accent2"/>
              </a:buClr>
              <a:buSzPts val="1600"/>
            </a:pPr>
            <a:r>
              <a:rPr lang="cs-CZ" sz="1400" b="1" dirty="0">
                <a:solidFill>
                  <a:srgbClr val="FF0000"/>
                </a:solidFill>
                <a:latin typeface="Montserrat"/>
                <a:sym typeface="Montserrat"/>
              </a:rPr>
              <a:t>DNES</a:t>
            </a:r>
            <a:endParaRPr sz="1400" b="1" dirty="0">
              <a:solidFill>
                <a:srgbClr val="FF0000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A966FA1-5139-0836-A64A-9DE1035DFCD1}"/>
              </a:ext>
            </a:extLst>
          </p:cNvPr>
          <p:cNvSpPr/>
          <p:nvPr/>
        </p:nvSpPr>
        <p:spPr>
          <a:xfrm>
            <a:off x="8593105" y="1953962"/>
            <a:ext cx="1400892" cy="687049"/>
          </a:xfrm>
          <a:prstGeom prst="roundRect">
            <a:avLst/>
          </a:prstGeom>
          <a:solidFill>
            <a:srgbClr val="FFC100"/>
          </a:solidFill>
          <a:ln>
            <a:solidFill>
              <a:srgbClr val="4472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400" dirty="0">
                <a:solidFill>
                  <a:srgbClr val="002F2C"/>
                </a:solidFill>
                <a:latin typeface="Times New Roman"/>
                <a:cs typeface="Times New Roman"/>
              </a:rPr>
              <a:t>Scalability Workshop</a:t>
            </a: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ADD4A3BD-C6BE-847C-F55F-14245B4ECEA8}"/>
              </a:ext>
            </a:extLst>
          </p:cNvPr>
          <p:cNvSpPr/>
          <p:nvPr/>
        </p:nvSpPr>
        <p:spPr>
          <a:xfrm>
            <a:off x="7598422" y="2142747"/>
            <a:ext cx="948678" cy="34352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Google Shape;121;p2">
            <a:extLst>
              <a:ext uri="{FF2B5EF4-FFF2-40B4-BE49-F238E27FC236}">
                <a16:creationId xmlns:a16="http://schemas.microsoft.com/office/drawing/2014/main" id="{50082E4A-AA9B-B877-3042-5CDB26F11331}"/>
              </a:ext>
            </a:extLst>
          </p:cNvPr>
          <p:cNvSpPr txBox="1"/>
          <p:nvPr/>
        </p:nvSpPr>
        <p:spPr>
          <a:xfrm>
            <a:off x="8742576" y="2737802"/>
            <a:ext cx="1421216" cy="35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R="0" lvl="0" algn="l" rtl="0">
              <a:lnSpc>
                <a:spcPct val="120000"/>
              </a:lnSpc>
              <a:spcAft>
                <a:spcPts val="0"/>
              </a:spcAft>
              <a:buClr>
                <a:schemeClr val="accent2"/>
              </a:buClr>
              <a:buSzPts val="1600"/>
            </a:pPr>
            <a:r>
              <a:rPr lang="cs-CZ" sz="14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Září</a:t>
            </a:r>
            <a:r>
              <a:rPr lang="en-US" sz="14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2025</a:t>
            </a:r>
            <a:endParaRPr sz="1400" dirty="0"/>
          </a:p>
        </p:txBody>
      </p:sp>
    </p:spTree>
    <p:extLst>
      <p:ext uri="{BB962C8B-B14F-4D97-AF65-F5344CB8AC3E}">
        <p14:creationId xmlns:p14="http://schemas.microsoft.com/office/powerpoint/2010/main" val="15183387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D9DAF1-5D29-7B45-516B-7A10431660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A0691DD-5D16-8D3F-9D00-22E1E20C8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E0D6A-447D-C244-A023-753E8EE8976B}" type="slidenum">
              <a:rPr lang="fr-FR" smtClean="0"/>
              <a:t>9</a:t>
            </a:fld>
            <a:endParaRPr lang="fr-FR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79F59FE6-D4AC-7F2C-A5F1-DD937D490259}"/>
              </a:ext>
            </a:extLst>
          </p:cNvPr>
          <p:cNvSpPr txBox="1">
            <a:spLocks/>
          </p:cNvSpPr>
          <p:nvPr/>
        </p:nvSpPr>
        <p:spPr>
          <a:xfrm>
            <a:off x="838200" y="1066850"/>
            <a:ext cx="10515600" cy="260608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>
                <a:cs typeface="Calibri"/>
              </a:rPr>
              <a:t>První</a:t>
            </a:r>
            <a:r>
              <a:rPr lang="en-GB" dirty="0">
                <a:cs typeface="Calibri"/>
              </a:rPr>
              <a:t> Workshop</a:t>
            </a:r>
            <a:br>
              <a:rPr lang="en-GB" dirty="0">
                <a:cs typeface="Calibri"/>
              </a:rPr>
            </a:br>
            <a:br>
              <a:rPr lang="en-GB" dirty="0">
                <a:cs typeface="Calibri"/>
              </a:rPr>
            </a:br>
            <a:r>
              <a:rPr lang="en-US" sz="3900" dirty="0">
                <a:cs typeface="Calibri"/>
              </a:rPr>
              <a:t>Climate Impact Chains, Indicators, Data Value-chain</a:t>
            </a:r>
            <a:endParaRPr lang="en-GB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72C11667-1683-603F-E1A3-6780E7927FF3}"/>
              </a:ext>
            </a:extLst>
          </p:cNvPr>
          <p:cNvSpPr txBox="1"/>
          <p:nvPr/>
        </p:nvSpPr>
        <p:spPr>
          <a:xfrm>
            <a:off x="755650" y="4797396"/>
            <a:ext cx="10452100" cy="1287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cs-CZ" sz="1800" dirty="0">
                <a:latin typeface="Helvetica Light" panose="020B0403020202020204"/>
                <a:ea typeface="Arial" panose="020B0604020202020204" pitchFamily="34" charset="0"/>
              </a:rPr>
              <a:t>V říjnu 2023 zorganizovala firma ASITIS </a:t>
            </a:r>
            <a:r>
              <a:rPr lang="cs-CZ" sz="1800" dirty="0" err="1">
                <a:latin typeface="Helvetica Light" panose="020B0403020202020204"/>
                <a:ea typeface="Arial" panose="020B0604020202020204" pitchFamily="34" charset="0"/>
              </a:rPr>
              <a:t>wor</a:t>
            </a:r>
            <a:r>
              <a:rPr lang="en-US" sz="1800" dirty="0" err="1">
                <a:effectLst/>
                <a:latin typeface="Helvetica Light" panose="020B0403020202020204"/>
                <a:ea typeface="Arial" panose="020B0604020202020204" pitchFamily="34" charset="0"/>
              </a:rPr>
              <a:t>kshop</a:t>
            </a:r>
            <a:r>
              <a:rPr lang="en-US" sz="1800" dirty="0">
                <a:effectLst/>
                <a:latin typeface="Helvetica Light" panose="020B0403020202020204"/>
                <a:ea typeface="Arial" panose="020B0604020202020204" pitchFamily="34" charset="0"/>
              </a:rPr>
              <a:t> pro </a:t>
            </a:r>
            <a:r>
              <a:rPr lang="cs-CZ" sz="1800" dirty="0">
                <a:effectLst/>
                <a:latin typeface="Helvetica Light" panose="020B0403020202020204"/>
                <a:ea typeface="Arial" panose="020B0604020202020204" pitchFamily="34" charset="0"/>
              </a:rPr>
              <a:t>pracovníky různých odborů z </a:t>
            </a:r>
            <a:r>
              <a:rPr lang="en-US" sz="1800" dirty="0" err="1">
                <a:effectLst/>
                <a:latin typeface="Helvetica Light" panose="020B0403020202020204"/>
                <a:ea typeface="Arial" panose="020B0604020202020204" pitchFamily="34" charset="0"/>
              </a:rPr>
              <a:t>Přerov</a:t>
            </a:r>
            <a:r>
              <a:rPr lang="cs-CZ" sz="1800" dirty="0">
                <a:effectLst/>
                <a:latin typeface="Helvetica Light" panose="020B0403020202020204"/>
                <a:ea typeface="Arial" panose="020B0604020202020204" pitchFamily="34" charset="0"/>
              </a:rPr>
              <a:t>a</a:t>
            </a:r>
            <a:r>
              <a:rPr lang="en-US" sz="1800" dirty="0">
                <a:effectLst/>
                <a:latin typeface="Helvetica Light" panose="020B0403020202020204"/>
                <a:ea typeface="Arial" panose="020B0604020202020204" pitchFamily="34" charset="0"/>
              </a:rPr>
              <a:t> a Mlad</a:t>
            </a:r>
            <a:r>
              <a:rPr lang="cs-CZ" sz="1800" dirty="0">
                <a:effectLst/>
                <a:latin typeface="Helvetica Light" panose="020B0403020202020204"/>
                <a:ea typeface="Arial" panose="020B0604020202020204" pitchFamily="34" charset="0"/>
              </a:rPr>
              <a:t>é</a:t>
            </a:r>
            <a:r>
              <a:rPr lang="en-US" sz="1800" dirty="0">
                <a:effectLst/>
                <a:latin typeface="Helvetica Light" panose="020B0403020202020204"/>
                <a:ea typeface="Arial" panose="020B0604020202020204" pitchFamily="34" charset="0"/>
              </a:rPr>
              <a:t> Boleslav</a:t>
            </a:r>
            <a:r>
              <a:rPr lang="cs-CZ" sz="1800" dirty="0">
                <a:effectLst/>
                <a:latin typeface="Helvetica Light" panose="020B0403020202020204"/>
                <a:ea typeface="Arial" panose="020B0604020202020204" pitchFamily="34" charset="0"/>
              </a:rPr>
              <a:t>i</a:t>
            </a:r>
            <a:r>
              <a:rPr lang="en-US" sz="1800" dirty="0">
                <a:effectLst/>
                <a:latin typeface="Helvetica Light" panose="020B0403020202020204"/>
                <a:ea typeface="Arial" panose="020B0604020202020204" pitchFamily="34" charset="0"/>
              </a:rPr>
              <a:t>. </a:t>
            </a:r>
            <a:r>
              <a:rPr lang="en-US" sz="1800" dirty="0" err="1">
                <a:effectLst/>
                <a:latin typeface="Helvetica Light" panose="020B0403020202020204"/>
                <a:ea typeface="Arial" panose="020B0604020202020204" pitchFamily="34" charset="0"/>
              </a:rPr>
              <a:t>Workshopu</a:t>
            </a:r>
            <a:r>
              <a:rPr lang="en-US" sz="1800" dirty="0">
                <a:effectLst/>
                <a:latin typeface="Helvetica Light" panose="020B0403020202020204"/>
                <a:ea typeface="Arial" panose="020B0604020202020204" pitchFamily="34" charset="0"/>
              </a:rPr>
              <a:t> se </a:t>
            </a:r>
            <a:r>
              <a:rPr lang="en-US" sz="1800" dirty="0" err="1">
                <a:effectLst/>
                <a:latin typeface="Helvetica Light" panose="020B0403020202020204"/>
                <a:ea typeface="Arial" panose="020B0604020202020204" pitchFamily="34" charset="0"/>
              </a:rPr>
              <a:t>zúčastnili</a:t>
            </a:r>
            <a:r>
              <a:rPr lang="en-US" sz="1800" dirty="0">
                <a:effectLst/>
                <a:latin typeface="Helvetica Light" panose="020B0403020202020204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Helvetica Light" panose="020B0403020202020204"/>
                <a:ea typeface="Arial" panose="020B0604020202020204" pitchFamily="34" charset="0"/>
              </a:rPr>
              <a:t>členové</a:t>
            </a:r>
            <a:r>
              <a:rPr lang="en-US" sz="1800" dirty="0">
                <a:effectLst/>
                <a:latin typeface="Helvetica Light" panose="020B0403020202020204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Helvetica Light" panose="020B0403020202020204"/>
                <a:ea typeface="Arial" panose="020B0604020202020204" pitchFamily="34" charset="0"/>
              </a:rPr>
              <a:t>konsorcia</a:t>
            </a:r>
            <a:r>
              <a:rPr lang="cs-CZ" sz="1800" dirty="0">
                <a:effectLst/>
                <a:latin typeface="Helvetica Light" panose="020B0403020202020204"/>
                <a:ea typeface="Arial" panose="020B0604020202020204" pitchFamily="34" charset="0"/>
              </a:rPr>
              <a:t> projektu</a:t>
            </a:r>
            <a:r>
              <a:rPr lang="en-US" sz="1800" dirty="0">
                <a:effectLst/>
                <a:latin typeface="Helvetica Light" panose="020B0403020202020204"/>
                <a:ea typeface="Arial" panose="020B0604020202020204" pitchFamily="34" charset="0"/>
              </a:rPr>
              <a:t>, místní </a:t>
            </a:r>
            <a:r>
              <a:rPr lang="en-US" sz="1800" dirty="0" err="1">
                <a:effectLst/>
                <a:latin typeface="Helvetica Light" panose="020B0403020202020204"/>
                <a:ea typeface="Arial" panose="020B0604020202020204" pitchFamily="34" charset="0"/>
              </a:rPr>
              <a:t>partneři</a:t>
            </a:r>
            <a:r>
              <a:rPr lang="en-US" sz="1800" dirty="0">
                <a:effectLst/>
                <a:latin typeface="Helvetica Light" panose="020B0403020202020204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Helvetica Light" panose="020B0403020202020204"/>
                <a:ea typeface="Arial" panose="020B0604020202020204" pitchFamily="34" charset="0"/>
              </a:rPr>
              <a:t>zaměstnanec</a:t>
            </a:r>
            <a:r>
              <a:rPr lang="en-US" sz="1800" dirty="0">
                <a:effectLst/>
                <a:latin typeface="Helvetica Light" panose="020B0403020202020204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Helvetica Light" panose="020B0403020202020204"/>
                <a:ea typeface="Arial" panose="020B0604020202020204" pitchFamily="34" charset="0"/>
              </a:rPr>
              <a:t>Ministerstva</a:t>
            </a:r>
            <a:r>
              <a:rPr lang="en-US" sz="1800" dirty="0">
                <a:effectLst/>
                <a:latin typeface="Helvetica Light" panose="020B0403020202020204"/>
                <a:ea typeface="Arial" panose="020B0604020202020204" pitchFamily="34" charset="0"/>
              </a:rPr>
              <a:t> životního prostředí a </a:t>
            </a:r>
            <a:r>
              <a:rPr lang="en-US" sz="1800" dirty="0" err="1">
                <a:effectLst/>
                <a:latin typeface="Helvetica Light" panose="020B0403020202020204"/>
                <a:ea typeface="Arial" panose="020B0604020202020204" pitchFamily="34" charset="0"/>
              </a:rPr>
              <a:t>další</a:t>
            </a:r>
            <a:r>
              <a:rPr lang="en-US" sz="1800" dirty="0">
                <a:effectLst/>
                <a:latin typeface="Helvetica Light" panose="020B0403020202020204"/>
                <a:ea typeface="Arial" panose="020B0604020202020204" pitchFamily="34" charset="0"/>
              </a:rPr>
              <a:t>.  </a:t>
            </a:r>
            <a:endParaRPr lang="cs-CZ" sz="1800" dirty="0">
              <a:effectLst/>
              <a:latin typeface="Helvetica Light" panose="020B0403020202020204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9794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VALORADA">
      <a:dk1>
        <a:srgbClr val="002F2C"/>
      </a:dk1>
      <a:lt1>
        <a:srgbClr val="FFFFFF"/>
      </a:lt1>
      <a:dk2>
        <a:srgbClr val="007873"/>
      </a:dk2>
      <a:lt2>
        <a:srgbClr val="D7EDE3"/>
      </a:lt2>
      <a:accent1>
        <a:srgbClr val="54A893"/>
      </a:accent1>
      <a:accent2>
        <a:srgbClr val="DD7361"/>
      </a:accent2>
      <a:accent3>
        <a:srgbClr val="A5A5A5"/>
      </a:accent3>
      <a:accent4>
        <a:srgbClr val="E08868"/>
      </a:accent4>
      <a:accent5>
        <a:srgbClr val="E5A873"/>
      </a:accent5>
      <a:accent6>
        <a:srgbClr val="79C3A3"/>
      </a:accent6>
      <a:hlink>
        <a:srgbClr val="54A893"/>
      </a:hlink>
      <a:folHlink>
        <a:srgbClr val="DD7361"/>
      </a:folHlink>
    </a:clrScheme>
    <a:fontScheme name="Office 2007 - 2010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894F9673914C3499989714C5DE3F28C" ma:contentTypeVersion="19" ma:contentTypeDescription="Vytvoří nový dokument" ma:contentTypeScope="" ma:versionID="5b43b94afd8e07adf34e93596454f62b">
  <xsd:schema xmlns:xsd="http://www.w3.org/2001/XMLSchema" xmlns:xs="http://www.w3.org/2001/XMLSchema" xmlns:p="http://schemas.microsoft.com/office/2006/metadata/properties" xmlns:ns2="bb4bdd6f-5d3e-4e51-86cb-6b8494670c2c" xmlns:ns3="188265ba-6b6c-4d6e-8cd7-0b5a91977191" targetNamespace="http://schemas.microsoft.com/office/2006/metadata/properties" ma:root="true" ma:fieldsID="f241afeb4716f996a770b01ec50dbbe7" ns2:_="" ns3:_="">
    <xsd:import namespace="bb4bdd6f-5d3e-4e51-86cb-6b8494670c2c"/>
    <xsd:import namespace="188265ba-6b6c-4d6e-8cd7-0b5a919771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4bdd6f-5d3e-4e51-86cb-6b8494670c2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Značky obrázků" ma:readOnly="false" ma:fieldId="{5cf76f15-5ced-4ddc-b409-7134ff3c332f}" ma:taxonomyMulti="true" ma:sspId="7728e5c9-d9cd-4ee3-a3e8-14a7750040a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8265ba-6b6c-4d6e-8cd7-0b5a91977191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17cc853b-1214-447d-a019-c3d405d36edc}" ma:internalName="TaxCatchAll" ma:showField="CatchAllData" ma:web="188265ba-6b6c-4d6e-8cd7-0b5a919771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844A12E-53F5-4B5D-9F6F-962D08E05FA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4B75A0A-08B3-4A6F-8F04-A793D02B94B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b4bdd6f-5d3e-4e51-86cb-6b8494670c2c"/>
    <ds:schemaRef ds:uri="188265ba-6b6c-4d6e-8cd7-0b5a919771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13100</TotalTime>
  <Words>1611</Words>
  <Application>Microsoft Office PowerPoint</Application>
  <PresentationFormat>Širokoúhlá obrazovka</PresentationFormat>
  <Paragraphs>244</Paragraphs>
  <Slides>28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35" baseType="lpstr">
      <vt:lpstr>Arial</vt:lpstr>
      <vt:lpstr>Calibri</vt:lpstr>
      <vt:lpstr>Helvetica</vt:lpstr>
      <vt:lpstr>Helvetica Light</vt:lpstr>
      <vt:lpstr>Montserrat</vt:lpstr>
      <vt:lpstr>Times New Roman</vt:lpstr>
      <vt:lpstr>Thème Office</vt:lpstr>
      <vt:lpstr>                                  Scalability Workshop      30.9.2025</vt:lpstr>
      <vt:lpstr>VALORADA  INFORMACE O PROJEKTU</vt:lpstr>
      <vt:lpstr>VALORADA</vt:lpstr>
      <vt:lpstr>VALORADA</vt:lpstr>
      <vt:lpstr>Prezentace aplikace PowerPoint</vt:lpstr>
      <vt:lpstr>Prezentace aplikace PowerPoint</vt:lpstr>
      <vt:lpstr>ZAPOJENÍ MĚST PŘEROV  A MLADÁ BOLESLAV  Jak probíhalo zapojení měst do projektu  od 06/2023 do 09/2025?</vt:lpstr>
      <vt:lpstr>ZAPOJENÍ MĚST DO PROJEKTU VALORADA</vt:lpstr>
      <vt:lpstr>Prezentace aplikace PowerPoint</vt:lpstr>
      <vt:lpstr>CÍLE WORKSHOPU</vt:lpstr>
      <vt:lpstr>AKTIVITY A VÝSTUPY</vt:lpstr>
      <vt:lpstr>Témata</vt:lpstr>
      <vt:lpstr>Indikátory &amp; Data </vt:lpstr>
      <vt:lpstr>Práce na řetězcích dopadů klimatické změny</vt:lpstr>
      <vt:lpstr>Řetězec dopadů na klima – Climate Impact Chain</vt:lpstr>
      <vt:lpstr>Řetězec dopadů na klima – Climate Impact Chain</vt:lpstr>
      <vt:lpstr>DALŠÍ ZAPOJENÍ MĚST V PRŮBĚHU PROJEKTU</vt:lpstr>
      <vt:lpstr>Prezentace aplikace PowerPoint</vt:lpstr>
      <vt:lpstr>Implementační Workshop</vt:lpstr>
      <vt:lpstr>Proces vývoje indikátorů</vt:lpstr>
      <vt:lpstr>Prezentace aplikace PowerPoint</vt:lpstr>
      <vt:lpstr>Indikátory</vt:lpstr>
      <vt:lpstr>Příklady indikátorů</vt:lpstr>
      <vt:lpstr>Katalog indikátorů</vt:lpstr>
      <vt:lpstr>Nástroje v projektu VALORADA</vt:lpstr>
      <vt:lpstr>Nástroje VALORADA</vt:lpstr>
      <vt:lpstr>Rozhovory s městy (04/2025)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Hana Trávníčková</dc:creator>
  <cp:lastModifiedBy>Hana Trávníčková</cp:lastModifiedBy>
  <cp:revision>48</cp:revision>
  <cp:lastPrinted>2024-11-11T13:29:57Z</cp:lastPrinted>
  <dcterms:created xsi:type="dcterms:W3CDTF">2024-08-07T14:36:29Z</dcterms:created>
  <dcterms:modified xsi:type="dcterms:W3CDTF">2025-09-29T10:49:29Z</dcterms:modified>
</cp:coreProperties>
</file>